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2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37" r:id="rId12"/>
    <p:sldId id="315" r:id="rId13"/>
    <p:sldId id="316" r:id="rId14"/>
    <p:sldId id="317" r:id="rId15"/>
    <p:sldId id="318" r:id="rId16"/>
    <p:sldId id="319" r:id="rId17"/>
    <p:sldId id="320" r:id="rId18"/>
    <p:sldId id="338" r:id="rId19"/>
    <p:sldId id="321" r:id="rId20"/>
    <p:sldId id="322" r:id="rId21"/>
    <p:sldId id="323" r:id="rId22"/>
    <p:sldId id="326" r:id="rId23"/>
    <p:sldId id="352" r:id="rId24"/>
    <p:sldId id="324" r:id="rId25"/>
    <p:sldId id="339" r:id="rId26"/>
    <p:sldId id="340" r:id="rId27"/>
    <p:sldId id="341" r:id="rId28"/>
    <p:sldId id="342" r:id="rId29"/>
    <p:sldId id="328" r:id="rId30"/>
    <p:sldId id="329" r:id="rId31"/>
    <p:sldId id="351" r:id="rId32"/>
    <p:sldId id="330" r:id="rId33"/>
    <p:sldId id="331" r:id="rId34"/>
    <p:sldId id="344" r:id="rId35"/>
    <p:sldId id="343" r:id="rId36"/>
    <p:sldId id="353" r:id="rId37"/>
    <p:sldId id="348" r:id="rId38"/>
    <p:sldId id="350" r:id="rId39"/>
    <p:sldId id="35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A0000"/>
    <a:srgbClr val="FC36AC"/>
    <a:srgbClr val="FFB7FA"/>
    <a:srgbClr val="FF66CC"/>
    <a:srgbClr val="FF99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290" autoAdjust="0"/>
  </p:normalViewPr>
  <p:slideViewPr>
    <p:cSldViewPr>
      <p:cViewPr>
        <p:scale>
          <a:sx n="90" d="100"/>
          <a:sy n="9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27</c:v>
                </c:pt>
                <c:pt idx="1">
                  <c:v>45</c:v>
                </c:pt>
                <c:pt idx="2">
                  <c:v>62</c:v>
                </c:pt>
                <c:pt idx="3">
                  <c:v>33</c:v>
                </c:pt>
                <c:pt idx="4">
                  <c:v>27</c:v>
                </c:pt>
                <c:pt idx="5">
                  <c:v>56</c:v>
                </c:pt>
                <c:pt idx="6">
                  <c:v>78</c:v>
                </c:pt>
                <c:pt idx="7">
                  <c:v>90</c:v>
                </c:pt>
                <c:pt idx="8">
                  <c:v>71</c:v>
                </c:pt>
                <c:pt idx="9">
                  <c:v>135</c:v>
                </c:pt>
                <c:pt idx="10">
                  <c:v>49</c:v>
                </c:pt>
              </c:numCache>
            </c:numRef>
          </c:val>
        </c:ser>
        <c:axId val="65232256"/>
        <c:axId val="66308352"/>
      </c:barChart>
      <c:catAx>
        <c:axId val="65232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6308352"/>
        <c:crosses val="autoZero"/>
        <c:auto val="1"/>
        <c:lblAlgn val="ctr"/>
        <c:lblOffset val="100"/>
      </c:catAx>
      <c:valAx>
        <c:axId val="66308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232256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>
          <a:bevelT w="127000" h="63500"/>
        </a:sp3d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BD40F-B96B-4191-9550-D2A21551C352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32DCA86-D2F6-45D2-9B7F-5FFAE184F7E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1400" dirty="0" smtClean="0">
              <a:latin typeface="Calibri" pitchFamily="34" charset="0"/>
            </a:rPr>
            <a:t>1. </a:t>
          </a:r>
          <a:r>
            <a:rPr lang="en-US" sz="1600" dirty="0" smtClean="0">
              <a:latin typeface="Calibri" pitchFamily="34" charset="0"/>
            </a:rPr>
            <a:t>ANUNTATORII</a:t>
          </a:r>
          <a:r>
            <a:rPr lang="en-US" sz="1400" dirty="0" smtClean="0">
              <a:latin typeface="Calibri" pitchFamily="34" charset="0"/>
            </a:rPr>
            <a:t>, care </a:t>
          </a:r>
          <a:r>
            <a:rPr lang="en-US" sz="1400" dirty="0" err="1" smtClean="0">
              <a:latin typeface="Calibri" pitchFamily="34" charset="0"/>
            </a:rPr>
            <a:t>investesc</a:t>
          </a:r>
          <a:r>
            <a:rPr lang="en-US" sz="1400" dirty="0" smtClean="0">
              <a:latin typeface="Calibri" pitchFamily="34" charset="0"/>
            </a:rPr>
            <a:t> in </a:t>
          </a:r>
          <a:r>
            <a:rPr lang="en-US" sz="1400" dirty="0" err="1" smtClean="0">
              <a:latin typeface="Calibri" pitchFamily="34" charset="0"/>
            </a:rPr>
            <a:t>publicitate</a:t>
          </a:r>
          <a:endParaRPr lang="en-US" sz="1400" dirty="0">
            <a:latin typeface="Calibri" pitchFamily="34" charset="0"/>
          </a:endParaRPr>
        </a:p>
      </dgm:t>
    </dgm:pt>
    <dgm:pt modelId="{18277432-77C4-4CD5-9B0F-E685BD2EB5BD}" type="parTrans" cxnId="{EEAC4956-21FA-481D-BF21-9019ACAF9F16}">
      <dgm:prSet/>
      <dgm:spPr/>
      <dgm:t>
        <a:bodyPr/>
        <a:lstStyle/>
        <a:p>
          <a:pPr algn="ctr"/>
          <a:endParaRPr lang="en-US"/>
        </a:p>
      </dgm:t>
    </dgm:pt>
    <dgm:pt modelId="{F942F6C3-2C3E-49FE-A5F6-67FC8D94E75C}" type="sibTrans" cxnId="{EEAC4956-21FA-481D-BF21-9019ACAF9F16}">
      <dgm:prSet/>
      <dgm:spPr/>
      <dgm:t>
        <a:bodyPr/>
        <a:lstStyle/>
        <a:p>
          <a:pPr algn="ctr"/>
          <a:endParaRPr lang="en-US"/>
        </a:p>
      </dgm:t>
    </dgm:pt>
    <dgm:pt modelId="{166E5302-A318-44FE-B2F1-D062F5AEE60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1400" dirty="0" smtClean="0">
              <a:latin typeface="Calibri" pitchFamily="34" charset="0"/>
            </a:rPr>
            <a:t>2. AGENTIILE, </a:t>
          </a:r>
          <a:r>
            <a:rPr lang="en-US" sz="1400" dirty="0" err="1" smtClean="0">
              <a:latin typeface="Calibri" pitchFamily="34" charset="0"/>
            </a:rPr>
            <a:t>responsabile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pentru</a:t>
          </a:r>
          <a:r>
            <a:rPr lang="en-US" sz="1400" dirty="0" smtClean="0">
              <a:latin typeface="Calibri" pitchFamily="34" charset="0"/>
            </a:rPr>
            <a:t> forma </a:t>
          </a:r>
          <a:r>
            <a:rPr lang="en-US" sz="1400" dirty="0" err="1" smtClean="0">
              <a:latin typeface="Calibri" pitchFamily="34" charset="0"/>
            </a:rPr>
            <a:t>si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continutul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publicitatii</a:t>
          </a:r>
          <a:endParaRPr lang="en-US" sz="1400" dirty="0">
            <a:latin typeface="Calibri" pitchFamily="34" charset="0"/>
          </a:endParaRPr>
        </a:p>
      </dgm:t>
    </dgm:pt>
    <dgm:pt modelId="{2225700C-773E-45D7-8D44-859F29E122B5}" type="parTrans" cxnId="{3A9306A5-BC32-4F22-879D-517CB5E159B1}">
      <dgm:prSet/>
      <dgm:spPr/>
      <dgm:t>
        <a:bodyPr/>
        <a:lstStyle/>
        <a:p>
          <a:pPr algn="ctr"/>
          <a:endParaRPr lang="en-US"/>
        </a:p>
      </dgm:t>
    </dgm:pt>
    <dgm:pt modelId="{5D79CE50-4911-4453-829D-637854D4D77E}" type="sibTrans" cxnId="{3A9306A5-BC32-4F22-879D-517CB5E159B1}">
      <dgm:prSet/>
      <dgm:spPr/>
      <dgm:t>
        <a:bodyPr/>
        <a:lstStyle/>
        <a:p>
          <a:pPr algn="ctr"/>
          <a:endParaRPr lang="en-US"/>
        </a:p>
      </dgm:t>
    </dgm:pt>
    <dgm:pt modelId="{D3D40845-A239-4BA8-992C-5D9BFBE3DE5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dirty="0" smtClean="0"/>
            <a:t>3. MEDIA care </a:t>
          </a:r>
          <a:r>
            <a:rPr lang="en-US" dirty="0" err="1" smtClean="0"/>
            <a:t>transporta</a:t>
          </a:r>
          <a:r>
            <a:rPr lang="en-US" dirty="0" smtClean="0"/>
            <a:t> </a:t>
          </a:r>
          <a:r>
            <a:rPr lang="en-US" dirty="0" err="1" smtClean="0"/>
            <a:t>publicitatea</a:t>
          </a:r>
          <a:r>
            <a:rPr lang="en-US" dirty="0" smtClean="0"/>
            <a:t> </a:t>
          </a:r>
          <a:r>
            <a:rPr lang="en-US" dirty="0" err="1" smtClean="0"/>
            <a:t>catre</a:t>
          </a:r>
          <a:r>
            <a:rPr lang="en-US" dirty="0" smtClean="0"/>
            <a:t> public</a:t>
          </a:r>
          <a:endParaRPr lang="en-US" dirty="0"/>
        </a:p>
      </dgm:t>
    </dgm:pt>
    <dgm:pt modelId="{516C4B87-A3A2-4F8D-B12E-3600629C6FF1}" type="parTrans" cxnId="{C3F9164D-E51D-472E-A52E-CD9C8DB75BD7}">
      <dgm:prSet/>
      <dgm:spPr/>
      <dgm:t>
        <a:bodyPr/>
        <a:lstStyle/>
        <a:p>
          <a:pPr algn="ctr"/>
          <a:endParaRPr lang="en-US"/>
        </a:p>
      </dgm:t>
    </dgm:pt>
    <dgm:pt modelId="{91E8DCEF-D6A2-40A3-85D0-6C5729818FAF}" type="sibTrans" cxnId="{C3F9164D-E51D-472E-A52E-CD9C8DB75BD7}">
      <dgm:prSet/>
      <dgm:spPr/>
      <dgm:t>
        <a:bodyPr/>
        <a:lstStyle/>
        <a:p>
          <a:pPr algn="ctr"/>
          <a:endParaRPr lang="en-US"/>
        </a:p>
      </dgm:t>
    </dgm:pt>
    <dgm:pt modelId="{F313B4CB-017D-4F75-9417-1040BD0BE13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1800" dirty="0" smtClean="0">
              <a:latin typeface="Calibri" pitchFamily="34" charset="0"/>
            </a:rPr>
            <a:t>- </a:t>
          </a:r>
          <a:r>
            <a:rPr lang="en-US" sz="1800" dirty="0" err="1" smtClean="0">
              <a:latin typeface="Calibri" pitchFamily="34" charset="0"/>
            </a:rPr>
            <a:t>Cele</a:t>
          </a:r>
          <a:r>
            <a:rPr lang="en-US" sz="1800" dirty="0" smtClean="0">
              <a:latin typeface="Calibri" pitchFamily="34" charset="0"/>
            </a:rPr>
            <a:t> 3 </a:t>
          </a:r>
          <a:r>
            <a:rPr lang="en-US" sz="1800" dirty="0" err="1" smtClean="0">
              <a:latin typeface="Calibri" pitchFamily="34" charset="0"/>
            </a:rPr>
            <a:t>dimensiuni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colaboreaza</a:t>
          </a:r>
          <a:r>
            <a:rPr lang="en-US" sz="1800" dirty="0" smtClean="0">
              <a:latin typeface="Calibri" pitchFamily="34" charset="0"/>
            </a:rPr>
            <a:t> direct</a:t>
          </a:r>
        </a:p>
        <a:p>
          <a:pPr algn="ctr"/>
          <a:r>
            <a:rPr lang="en-US" sz="1800" dirty="0" smtClean="0">
              <a:latin typeface="Calibri" pitchFamily="34" charset="0"/>
            </a:rPr>
            <a:t> - </a:t>
          </a:r>
          <a:r>
            <a:rPr lang="en-US" sz="1800" dirty="0" err="1" smtClean="0">
              <a:latin typeface="Calibri" pitchFamily="34" charset="0"/>
            </a:rPr>
            <a:t>Stabilesc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STANDARDE </a:t>
          </a:r>
        </a:p>
        <a:p>
          <a:pPr algn="ctr"/>
          <a:r>
            <a:rPr lang="en-US" sz="1800" dirty="0" smtClean="0">
              <a:latin typeface="Calibri" pitchFamily="34" charset="0"/>
            </a:rPr>
            <a:t>-</a:t>
          </a:r>
          <a:r>
            <a:rPr lang="en-US" sz="1800" dirty="0" err="1" smtClean="0">
              <a:latin typeface="Calibri" pitchFamily="34" charset="0"/>
            </a:rPr>
            <a:t>Asigura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eliminarea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sau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corectarea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reclamelor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ce</a:t>
          </a:r>
          <a:r>
            <a:rPr lang="en-US" sz="1800" dirty="0" smtClean="0">
              <a:latin typeface="Calibri" pitchFamily="34" charset="0"/>
            </a:rPr>
            <a:t> nu </a:t>
          </a:r>
          <a:r>
            <a:rPr lang="en-US" sz="1800" dirty="0" err="1" smtClean="0">
              <a:latin typeface="Calibri" pitchFamily="34" charset="0"/>
            </a:rPr>
            <a:t>respecta</a:t>
          </a:r>
          <a:r>
            <a:rPr lang="en-US" sz="1800" dirty="0" smtClean="0">
              <a:latin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</a:rPr>
            <a:t>standardele</a:t>
          </a:r>
          <a:endParaRPr lang="en-US" sz="1800" u="sng" dirty="0" smtClean="0">
            <a:latin typeface="Calibri" pitchFamily="34" charset="0"/>
          </a:endParaRPr>
        </a:p>
      </dgm:t>
    </dgm:pt>
    <dgm:pt modelId="{FCB881FF-1D5B-4BEE-B54E-447227518C7F}" type="parTrans" cxnId="{1BE5E0EA-84D6-4B17-9EEA-8F627AD0A6DC}">
      <dgm:prSet/>
      <dgm:spPr/>
      <dgm:t>
        <a:bodyPr/>
        <a:lstStyle/>
        <a:p>
          <a:pPr algn="ctr"/>
          <a:endParaRPr lang="en-US"/>
        </a:p>
      </dgm:t>
    </dgm:pt>
    <dgm:pt modelId="{B5B7170E-E3AE-4925-9A5C-79A7A1650CD5}" type="sibTrans" cxnId="{1BE5E0EA-84D6-4B17-9EEA-8F627AD0A6DC}">
      <dgm:prSet/>
      <dgm:spPr/>
      <dgm:t>
        <a:bodyPr/>
        <a:lstStyle/>
        <a:p>
          <a:pPr algn="ctr"/>
          <a:endParaRPr lang="en-US"/>
        </a:p>
      </dgm:t>
    </dgm:pt>
    <dgm:pt modelId="{8C48531C-92C1-4735-9492-5012130903CB}" type="pres">
      <dgm:prSet presAssocID="{476BD40F-B96B-4191-9550-D2A21551C35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5C5068-6B1A-49C1-8954-4CA318BBD476}" type="pres">
      <dgm:prSet presAssocID="{476BD40F-B96B-4191-9550-D2A21551C352}" presName="ellipse" presStyleLbl="trBgShp" presStyleIdx="0" presStyleCnt="1" custLinFactNeighborX="753" custLinFactNeighborY="4352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E3CDF18-E843-4581-83D4-64F286841EF1}" type="pres">
      <dgm:prSet presAssocID="{476BD40F-B96B-4191-9550-D2A21551C352}" presName="arrow1" presStyleLbl="fgShp" presStyleIdx="0" presStyleCnt="1" custLinFactNeighborX="5862" custLinFactNeighborY="-73537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946E02E-AF16-4DDB-9C44-05C9225AC491}" type="pres">
      <dgm:prSet presAssocID="{476BD40F-B96B-4191-9550-D2A21551C352}" presName="rectangle" presStyleLbl="revTx" presStyleIdx="0" presStyleCnt="1" custScaleX="211111" custScaleY="162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79EE3-AEF7-4FE0-AC45-00434632E44B}" type="pres">
      <dgm:prSet presAssocID="{166E5302-A318-44FE-B2F1-D062F5AEE602}" presName="item1" presStyleLbl="node1" presStyleIdx="0" presStyleCnt="3" custScaleX="212062" custScaleY="75394" custLinFactNeighborX="-8628" custLinFactNeighborY="-1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053BC-7CEA-47F3-A9CC-DFAB507EAE0C}" type="pres">
      <dgm:prSet presAssocID="{D3D40845-A239-4BA8-992C-5D9BFBE3DE56}" presName="item2" presStyleLbl="node1" presStyleIdx="1" presStyleCnt="3" custScaleX="228890" custScaleY="77318" custLinFactX="69426" custLinFactNeighborX="100000" custLinFactNeighborY="-25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D809E-5E66-4F7D-BD51-C7B1CBC25346}" type="pres">
      <dgm:prSet presAssocID="{F313B4CB-017D-4F75-9417-1040BD0BE132}" presName="item3" presStyleLbl="node1" presStyleIdx="2" presStyleCnt="3" custScaleX="198320" custScaleY="73867" custLinFactX="-58247" custLinFactNeighborX="-100000" custLinFactNeighborY="-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7E598-D79E-41BB-8BCD-7AC389D55802}" type="pres">
      <dgm:prSet presAssocID="{476BD40F-B96B-4191-9550-D2A21551C352}" presName="funnel" presStyleLbl="trAlignAcc1" presStyleIdx="0" presStyleCnt="1" custScaleX="157635" custScaleY="91553" custLinFactNeighborX="-1570" custLinFactNeighborY="114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</dgm:ptLst>
  <dgm:cxnLst>
    <dgm:cxn modelId="{180B7EEA-9C00-4933-9086-B154CE7AB479}" type="presOf" srcId="{D3D40845-A239-4BA8-992C-5D9BFBE3DE56}" destId="{ADC79EE3-AEF7-4FE0-AC45-00434632E44B}" srcOrd="0" destOrd="0" presId="urn:microsoft.com/office/officeart/2005/8/layout/funnel1"/>
    <dgm:cxn modelId="{1723356D-59A5-425A-90F2-E85EDF9814EE}" type="presOf" srcId="{B32DCA86-D2F6-45D2-9B7F-5FFAE184F7E8}" destId="{081D809E-5E66-4F7D-BD51-C7B1CBC25346}" srcOrd="0" destOrd="0" presId="urn:microsoft.com/office/officeart/2005/8/layout/funnel1"/>
    <dgm:cxn modelId="{58FB9C3A-6C79-4954-AA16-849ECD4BDB7C}" type="presOf" srcId="{476BD40F-B96B-4191-9550-D2A21551C352}" destId="{8C48531C-92C1-4735-9492-5012130903CB}" srcOrd="0" destOrd="0" presId="urn:microsoft.com/office/officeart/2005/8/layout/funnel1"/>
    <dgm:cxn modelId="{32782ECC-3F7E-457A-A0F1-43540DFD07B1}" type="presOf" srcId="{F313B4CB-017D-4F75-9417-1040BD0BE132}" destId="{C946E02E-AF16-4DDB-9C44-05C9225AC491}" srcOrd="0" destOrd="0" presId="urn:microsoft.com/office/officeart/2005/8/layout/funnel1"/>
    <dgm:cxn modelId="{3A9306A5-BC32-4F22-879D-517CB5E159B1}" srcId="{476BD40F-B96B-4191-9550-D2A21551C352}" destId="{166E5302-A318-44FE-B2F1-D062F5AEE602}" srcOrd="1" destOrd="0" parTransId="{2225700C-773E-45D7-8D44-859F29E122B5}" sibTransId="{5D79CE50-4911-4453-829D-637854D4D77E}"/>
    <dgm:cxn modelId="{C3F9164D-E51D-472E-A52E-CD9C8DB75BD7}" srcId="{476BD40F-B96B-4191-9550-D2A21551C352}" destId="{D3D40845-A239-4BA8-992C-5D9BFBE3DE56}" srcOrd="2" destOrd="0" parTransId="{516C4B87-A3A2-4F8D-B12E-3600629C6FF1}" sibTransId="{91E8DCEF-D6A2-40A3-85D0-6C5729818FAF}"/>
    <dgm:cxn modelId="{1BE5E0EA-84D6-4B17-9EEA-8F627AD0A6DC}" srcId="{476BD40F-B96B-4191-9550-D2A21551C352}" destId="{F313B4CB-017D-4F75-9417-1040BD0BE132}" srcOrd="3" destOrd="0" parTransId="{FCB881FF-1D5B-4BEE-B54E-447227518C7F}" sibTransId="{B5B7170E-E3AE-4925-9A5C-79A7A1650CD5}"/>
    <dgm:cxn modelId="{C9C8360F-B965-4557-86F5-78B6CF82BE81}" type="presOf" srcId="{166E5302-A318-44FE-B2F1-D062F5AEE602}" destId="{B69053BC-7CEA-47F3-A9CC-DFAB507EAE0C}" srcOrd="0" destOrd="0" presId="urn:microsoft.com/office/officeart/2005/8/layout/funnel1"/>
    <dgm:cxn modelId="{EEAC4956-21FA-481D-BF21-9019ACAF9F16}" srcId="{476BD40F-B96B-4191-9550-D2A21551C352}" destId="{B32DCA86-D2F6-45D2-9B7F-5FFAE184F7E8}" srcOrd="0" destOrd="0" parTransId="{18277432-77C4-4CD5-9B0F-E685BD2EB5BD}" sibTransId="{F942F6C3-2C3E-49FE-A5F6-67FC8D94E75C}"/>
    <dgm:cxn modelId="{3EEF15F9-587B-489B-8E94-5CEB387E7EAC}" type="presParOf" srcId="{8C48531C-92C1-4735-9492-5012130903CB}" destId="{B45C5068-6B1A-49C1-8954-4CA318BBD476}" srcOrd="0" destOrd="0" presId="urn:microsoft.com/office/officeart/2005/8/layout/funnel1"/>
    <dgm:cxn modelId="{7313892C-4B19-442E-A5FB-FC0F582DA4A5}" type="presParOf" srcId="{8C48531C-92C1-4735-9492-5012130903CB}" destId="{3E3CDF18-E843-4581-83D4-64F286841EF1}" srcOrd="1" destOrd="0" presId="urn:microsoft.com/office/officeart/2005/8/layout/funnel1"/>
    <dgm:cxn modelId="{C690B057-1A8E-4D5C-A843-57E051FD6159}" type="presParOf" srcId="{8C48531C-92C1-4735-9492-5012130903CB}" destId="{C946E02E-AF16-4DDB-9C44-05C9225AC491}" srcOrd="2" destOrd="0" presId="urn:microsoft.com/office/officeart/2005/8/layout/funnel1"/>
    <dgm:cxn modelId="{2B88B89C-1590-446C-9EFA-4A1221B13DA2}" type="presParOf" srcId="{8C48531C-92C1-4735-9492-5012130903CB}" destId="{ADC79EE3-AEF7-4FE0-AC45-00434632E44B}" srcOrd="3" destOrd="0" presId="urn:microsoft.com/office/officeart/2005/8/layout/funnel1"/>
    <dgm:cxn modelId="{B0F159B9-2260-4864-8773-E108F3018550}" type="presParOf" srcId="{8C48531C-92C1-4735-9492-5012130903CB}" destId="{B69053BC-7CEA-47F3-A9CC-DFAB507EAE0C}" srcOrd="4" destOrd="0" presId="urn:microsoft.com/office/officeart/2005/8/layout/funnel1"/>
    <dgm:cxn modelId="{A36DB94E-F874-4F4E-8710-0F7ED6081F86}" type="presParOf" srcId="{8C48531C-92C1-4735-9492-5012130903CB}" destId="{081D809E-5E66-4F7D-BD51-C7B1CBC25346}" srcOrd="5" destOrd="0" presId="urn:microsoft.com/office/officeart/2005/8/layout/funnel1"/>
    <dgm:cxn modelId="{A5FB3F07-CD95-4048-94F4-A3CD19326CD6}" type="presParOf" srcId="{8C48531C-92C1-4735-9492-5012130903CB}" destId="{3617E598-D79E-41BB-8BCD-7AC389D5580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EA403-24B6-412B-BA4D-311E2BA815EB}" type="doc">
      <dgm:prSet loTypeId="urn:microsoft.com/office/officeart/2005/8/layout/vList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A4697FE-AFD6-413B-9BB6-FC5CAB602C8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Calibri" pitchFamily="34" charset="0"/>
            </a:rPr>
            <a:t>Pentru</a:t>
          </a:r>
          <a:r>
            <a:rPr lang="en-US" sz="3600" dirty="0" smtClean="0">
              <a:latin typeface="Calibri" pitchFamily="34" charset="0"/>
            </a:rPr>
            <a:t> </a:t>
          </a:r>
          <a:r>
            <a:rPr lang="en-US" sz="3600" dirty="0" err="1" smtClean="0">
              <a:latin typeface="Calibri" pitchFamily="34" charset="0"/>
            </a:rPr>
            <a:t>industrie</a:t>
          </a:r>
          <a:endParaRPr lang="en-US" sz="3600" dirty="0">
            <a:latin typeface="Calibri" pitchFamily="34" charset="0"/>
          </a:endParaRPr>
        </a:p>
      </dgm:t>
    </dgm:pt>
    <dgm:pt modelId="{D149DA99-060F-4247-B71F-B9654926D2D8}" type="parTrans" cxnId="{8AADF354-C005-4E3F-892A-707A29876D2F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1957AA1A-BBD6-4420-9D59-2786A64D2EF1}" type="sibTrans" cxnId="{8AADF354-C005-4E3F-892A-707A29876D2F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6A8E2D55-588C-443D-8020-4665D706B8E9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>
              <a:latin typeface="Calibri" pitchFamily="34" charset="0"/>
            </a:rPr>
            <a:t>Pentru</a:t>
          </a:r>
          <a:r>
            <a:rPr lang="en-US" sz="3600" dirty="0" smtClean="0">
              <a:latin typeface="Calibri" pitchFamily="34" charset="0"/>
            </a:rPr>
            <a:t> </a:t>
          </a:r>
          <a:r>
            <a:rPr lang="en-US" sz="3600" dirty="0" err="1" smtClean="0">
              <a:latin typeface="Calibri" pitchFamily="34" charset="0"/>
            </a:rPr>
            <a:t>consumatori</a:t>
          </a:r>
          <a:endParaRPr lang="en-US" sz="3600" dirty="0">
            <a:latin typeface="Calibri" pitchFamily="34" charset="0"/>
          </a:endParaRPr>
        </a:p>
      </dgm:t>
    </dgm:pt>
    <dgm:pt modelId="{C316DBCE-D13F-408B-B255-8808DD0F95EB}" type="parTrans" cxnId="{E15E13ED-B0BF-41D2-89F3-3F5A9FF4C140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7C23DA76-5453-4164-BDAC-FBED7848E868}" type="sibTrans" cxnId="{E15E13ED-B0BF-41D2-89F3-3F5A9FF4C140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53DE68AC-2D74-42B2-BD76-51E9C5EABAC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endParaRPr lang="en-US" sz="1800" dirty="0">
            <a:latin typeface="Calibri" pitchFamily="34" charset="0"/>
          </a:endParaRPr>
        </a:p>
      </dgm:t>
    </dgm:pt>
    <dgm:pt modelId="{FBD6CAE0-CC8D-4F3F-876A-7C5F9AD8EAF0}" type="parTrans" cxnId="{EFBA518C-11E8-40C9-8603-A1133411F7C8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1A6997C0-83F2-4341-8B9C-6072CFDD836C}" type="sibTrans" cxnId="{EFBA518C-11E8-40C9-8603-A1133411F7C8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E4AB646D-1DB9-4CB6-BE51-5F88926B7B3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2400" dirty="0" err="1" smtClean="0">
              <a:latin typeface="Calibri" pitchFamily="34" charset="0"/>
            </a:rPr>
            <a:t>eliminarea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publicitatii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i="1" dirty="0" smtClean="0">
              <a:latin typeface="Calibri" pitchFamily="34" charset="0"/>
            </a:rPr>
            <a:t>negative</a:t>
          </a:r>
          <a:endParaRPr lang="en-US" sz="2400" i="1" dirty="0">
            <a:latin typeface="Calibri" pitchFamily="34" charset="0"/>
          </a:endParaRPr>
        </a:p>
      </dgm:t>
    </dgm:pt>
    <dgm:pt modelId="{8930124B-A328-466A-AD31-31B8166ECFA6}" type="parTrans" cxnId="{57B09F29-0D13-456B-AE1A-8399CF380716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A3C031E5-3EFE-42AA-8C3F-BB5285A225AE}" type="sibTrans" cxnId="{57B09F29-0D13-456B-AE1A-8399CF380716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5DF0B63C-8E3D-4F51-9F61-619C9AA10782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Calibri" pitchFamily="34" charset="0"/>
            </a:rPr>
            <a:t>Lipsa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costurilor</a:t>
          </a:r>
          <a:r>
            <a:rPr lang="en-US" sz="2400" dirty="0" smtClean="0">
              <a:latin typeface="Calibri" pitchFamily="34" charset="0"/>
            </a:rPr>
            <a:t> </a:t>
          </a:r>
          <a:endParaRPr lang="en-US" sz="2400" dirty="0">
            <a:latin typeface="Calibri" pitchFamily="34" charset="0"/>
          </a:endParaRPr>
        </a:p>
      </dgm:t>
    </dgm:pt>
    <dgm:pt modelId="{2B3594E0-E0B8-45AC-95CF-30AC6EA38B88}" type="sibTrans" cxnId="{B969F380-AD2B-41B5-BE57-055E56DB33C4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DADC9F94-956C-4F5A-9E8A-FA274229591F}" type="parTrans" cxnId="{B969F380-AD2B-41B5-BE57-055E56DB33C4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F5F431E3-FB79-4A70-AA7E-6955B0CDC0E2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err="1" smtClean="0">
              <a:latin typeface="Calibri" pitchFamily="34" charset="0"/>
            </a:rPr>
            <a:t>Eliminare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rapida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comunicari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gresite</a:t>
          </a:r>
          <a:endParaRPr lang="en-US" sz="2400" dirty="0">
            <a:latin typeface="Calibri" pitchFamily="34" charset="0"/>
          </a:endParaRPr>
        </a:p>
      </dgm:t>
    </dgm:pt>
    <dgm:pt modelId="{BB51CB3A-8C7E-40F6-A394-70B9B9E47605}" type="sibTrans" cxnId="{D0F30C5E-0B58-4E82-A6A6-CDFD0B0E3AAD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2E182C4C-F5C8-4DA5-A7CC-8F3707835D76}" type="parTrans" cxnId="{D0F30C5E-0B58-4E82-A6A6-CDFD0B0E3AAD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31609328-8AD0-473B-8F85-F067DD5EC76E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dirty="0">
            <a:latin typeface="Calibri" pitchFamily="34" charset="0"/>
          </a:endParaRPr>
        </a:p>
      </dgm:t>
    </dgm:pt>
    <dgm:pt modelId="{281A0093-C77C-469B-A3B2-BA5F77DEE93B}" type="sibTrans" cxnId="{D1CBD229-607C-4F40-8360-FF634ECBED8F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2B4995F2-1304-4BDB-9A1B-B9E7783C1402}" type="parTrans" cxnId="{D1CBD229-607C-4F40-8360-FF634ECBED8F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D406FA61-5D3F-4E90-A6DC-9BFAD064DBCF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2400" dirty="0" err="1" smtClean="0">
              <a:latin typeface="Calibri" pitchFamily="34" charset="0"/>
            </a:rPr>
            <a:t>cresterea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increderii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consumatorilor</a:t>
          </a:r>
          <a:endParaRPr lang="en-US" sz="2400" dirty="0">
            <a:latin typeface="Calibri" pitchFamily="34" charset="0"/>
          </a:endParaRPr>
        </a:p>
      </dgm:t>
    </dgm:pt>
    <dgm:pt modelId="{4FA12ACD-FF85-49FA-9277-2086C5EB4090}" type="parTrans" cxnId="{D733A905-F9A6-4219-A3E8-D0D628691902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3B0FF7F0-5B40-498D-B8F8-02DA3AE2AA9C}" type="sibTrans" cxnId="{D733A905-F9A6-4219-A3E8-D0D628691902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EE739979-A7A0-4F61-A09F-2197980821BB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2400" dirty="0" err="1" smtClean="0">
              <a:latin typeface="Calibri" pitchFamily="34" charset="0"/>
            </a:rPr>
            <a:t>mesaj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publicitar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u="sng" dirty="0" err="1" smtClean="0">
              <a:latin typeface="Calibri" pitchFamily="34" charset="0"/>
            </a:rPr>
            <a:t>onest</a:t>
          </a:r>
          <a:r>
            <a:rPr lang="en-US" sz="2400" u="sng" dirty="0" smtClean="0">
              <a:latin typeface="Calibri" pitchFamily="34" charset="0"/>
            </a:rPr>
            <a:t>, decent, </a:t>
          </a:r>
          <a:r>
            <a:rPr lang="en-US" sz="2400" u="sng" dirty="0" err="1" smtClean="0">
              <a:latin typeface="Calibri" pitchFamily="34" charset="0"/>
            </a:rPr>
            <a:t>corect</a:t>
          </a:r>
          <a:r>
            <a:rPr lang="en-US" sz="2400" u="sng" dirty="0" smtClean="0">
              <a:latin typeface="Calibri" pitchFamily="34" charset="0"/>
            </a:rPr>
            <a:t> si legal;</a:t>
          </a:r>
          <a:endParaRPr lang="en-US" sz="2400" dirty="0">
            <a:latin typeface="Calibri" pitchFamily="34" charset="0"/>
          </a:endParaRPr>
        </a:p>
      </dgm:t>
    </dgm:pt>
    <dgm:pt modelId="{96287912-B01C-408E-AB1F-C3E65AF162EB}" type="parTrans" cxnId="{34AA2205-EFAF-4E1A-A185-0506298865F4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FF043671-AEC4-417E-BCFC-9583F7772EE9}" type="sibTrans" cxnId="{34AA2205-EFAF-4E1A-A185-0506298865F4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5EE0C3A4-2185-4600-A099-CA7C6DCE99D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dirty="0">
            <a:latin typeface="Calibri" pitchFamily="34" charset="0"/>
          </a:endParaRPr>
        </a:p>
      </dgm:t>
    </dgm:pt>
    <dgm:pt modelId="{F4D3C3D7-8A37-426E-AC21-C7E84268F129}" type="parTrans" cxnId="{7CCF3CB8-D4A1-40E5-875B-FBB8BBBB9C2D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0CE455F4-E1C9-461A-BD19-3DA31704B6B7}" type="sibTrans" cxnId="{7CCF3CB8-D4A1-40E5-875B-FBB8BBBB9C2D}">
      <dgm:prSet/>
      <dgm:spPr/>
      <dgm:t>
        <a:bodyPr/>
        <a:lstStyle/>
        <a:p>
          <a:endParaRPr lang="en-US" sz="2000">
            <a:latin typeface="Calibri" pitchFamily="34" charset="0"/>
          </a:endParaRPr>
        </a:p>
      </dgm:t>
    </dgm:pt>
    <dgm:pt modelId="{62847B33-EB8A-421C-84B2-497876E1062D}" type="pres">
      <dgm:prSet presAssocID="{DEBEA403-24B6-412B-BA4D-311E2BA815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CDC6D2-2A99-4B55-B877-75EAD3338EEF}" type="pres">
      <dgm:prSet presAssocID="{3A4697FE-AFD6-413B-9BB6-FC5CAB602C8C}" presName="linNode" presStyleCnt="0"/>
      <dgm:spPr/>
      <dgm:t>
        <a:bodyPr/>
        <a:lstStyle/>
        <a:p>
          <a:endParaRPr lang="en-US"/>
        </a:p>
      </dgm:t>
    </dgm:pt>
    <dgm:pt modelId="{BCF20F06-57B0-4AB1-839C-ED64F87F630A}" type="pres">
      <dgm:prSet presAssocID="{3A4697FE-AFD6-413B-9BB6-FC5CAB602C8C}" presName="parentShp" presStyleLbl="node1" presStyleIdx="0" presStyleCnt="2" custScaleX="80555" custLinFactNeighborX="-1111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CE223-928C-405E-AAD4-F03B01D1CA47}" type="pres">
      <dgm:prSet presAssocID="{3A4697FE-AFD6-413B-9BB6-FC5CAB602C8C}" presName="childShp" presStyleLbl="bgAccFollowNode1" presStyleIdx="0" presStyleCnt="2" custScaleX="122351" custScaleY="133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7DDF9-156E-44BC-80F7-66A8379ADE79}" type="pres">
      <dgm:prSet presAssocID="{1957AA1A-BBD6-4420-9D59-2786A64D2EF1}" presName="spacing" presStyleCnt="0"/>
      <dgm:spPr/>
      <dgm:t>
        <a:bodyPr/>
        <a:lstStyle/>
        <a:p>
          <a:endParaRPr lang="en-US"/>
        </a:p>
      </dgm:t>
    </dgm:pt>
    <dgm:pt modelId="{4BD0D400-979E-4BFC-B9DB-C80F6EB8F37B}" type="pres">
      <dgm:prSet presAssocID="{6A8E2D55-588C-443D-8020-4665D706B8E9}" presName="linNode" presStyleCnt="0"/>
      <dgm:spPr/>
      <dgm:t>
        <a:bodyPr/>
        <a:lstStyle/>
        <a:p>
          <a:endParaRPr lang="en-US"/>
        </a:p>
      </dgm:t>
    </dgm:pt>
    <dgm:pt modelId="{D72330C2-97BC-4F7D-B180-469D91703334}" type="pres">
      <dgm:prSet presAssocID="{6A8E2D55-588C-443D-8020-4665D706B8E9}" presName="parentShp" presStyleLbl="node1" presStyleIdx="1" presStyleCnt="2" custScaleX="88329" custLinFactNeighborX="-12654" custLinFactNeighborY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F21EC-308D-429B-87B3-C606D6952EFD}" type="pres">
      <dgm:prSet presAssocID="{6A8E2D55-588C-443D-8020-4665D706B8E9}" presName="childShp" presStyleLbl="bgAccFollowNode1" presStyleIdx="1" presStyleCnt="2" custScaleX="112347" custScaleY="129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09F29-0D13-456B-AE1A-8399CF380716}" srcId="{3A4697FE-AFD6-413B-9BB6-FC5CAB602C8C}" destId="{E4AB646D-1DB9-4CB6-BE51-5F88926B7B3D}" srcOrd="1" destOrd="0" parTransId="{8930124B-A328-466A-AD31-31B8166ECFA6}" sibTransId="{A3C031E5-3EFE-42AA-8C3F-BB5285A225AE}"/>
    <dgm:cxn modelId="{2CFC7709-0B47-45DB-AFCE-FF7EF1A50D34}" type="presOf" srcId="{D406FA61-5D3F-4E90-A6DC-9BFAD064DBCF}" destId="{067CE223-928C-405E-AAD4-F03B01D1CA47}" srcOrd="0" destOrd="2" presId="urn:microsoft.com/office/officeart/2005/8/layout/vList6"/>
    <dgm:cxn modelId="{D0F30C5E-0B58-4E82-A6A6-CDFD0B0E3AAD}" srcId="{6A8E2D55-588C-443D-8020-4665D706B8E9}" destId="{F5F431E3-FB79-4A70-AA7E-6955B0CDC0E2}" srcOrd="1" destOrd="0" parTransId="{2E182C4C-F5C8-4DA5-A7CC-8F3707835D76}" sibTransId="{BB51CB3A-8C7E-40F6-A394-70B9B9E47605}"/>
    <dgm:cxn modelId="{6939F2F8-5C6B-4D38-ABFE-019C50B2EB4D}" type="presOf" srcId="{31609328-8AD0-473B-8F85-F067DD5EC76E}" destId="{3C9F21EC-308D-429B-87B3-C606D6952EFD}" srcOrd="0" destOrd="0" presId="urn:microsoft.com/office/officeart/2005/8/layout/vList6"/>
    <dgm:cxn modelId="{EFBA518C-11E8-40C9-8603-A1133411F7C8}" srcId="{3A4697FE-AFD6-413B-9BB6-FC5CAB602C8C}" destId="{53DE68AC-2D74-42B2-BD76-51E9C5EABAC2}" srcOrd="0" destOrd="0" parTransId="{FBD6CAE0-CC8D-4F3F-876A-7C5F9AD8EAF0}" sibTransId="{1A6997C0-83F2-4341-8B9C-6072CFDD836C}"/>
    <dgm:cxn modelId="{1A9500BA-D46B-4130-93D3-BEC8C1784193}" type="presOf" srcId="{5EE0C3A4-2185-4600-A099-CA7C6DCE99D9}" destId="{3C9F21EC-308D-429B-87B3-C606D6952EFD}" srcOrd="0" destOrd="2" presId="urn:microsoft.com/office/officeart/2005/8/layout/vList6"/>
    <dgm:cxn modelId="{8AADF354-C005-4E3F-892A-707A29876D2F}" srcId="{DEBEA403-24B6-412B-BA4D-311E2BA815EB}" destId="{3A4697FE-AFD6-413B-9BB6-FC5CAB602C8C}" srcOrd="0" destOrd="0" parTransId="{D149DA99-060F-4247-B71F-B9654926D2D8}" sibTransId="{1957AA1A-BBD6-4420-9D59-2786A64D2EF1}"/>
    <dgm:cxn modelId="{34AA2205-EFAF-4E1A-A185-0506298865F4}" srcId="{3A4697FE-AFD6-413B-9BB6-FC5CAB602C8C}" destId="{EE739979-A7A0-4F61-A09F-2197980821BB}" srcOrd="3" destOrd="0" parTransId="{96287912-B01C-408E-AB1F-C3E65AF162EB}" sibTransId="{FF043671-AEC4-417E-BCFC-9583F7772EE9}"/>
    <dgm:cxn modelId="{7CCF3CB8-D4A1-40E5-875B-FBB8BBBB9C2D}" srcId="{6A8E2D55-588C-443D-8020-4665D706B8E9}" destId="{5EE0C3A4-2185-4600-A099-CA7C6DCE99D9}" srcOrd="2" destOrd="0" parTransId="{F4D3C3D7-8A37-426E-AC21-C7E84268F129}" sibTransId="{0CE455F4-E1C9-461A-BD19-3DA31704B6B7}"/>
    <dgm:cxn modelId="{E15E13ED-B0BF-41D2-89F3-3F5A9FF4C140}" srcId="{DEBEA403-24B6-412B-BA4D-311E2BA815EB}" destId="{6A8E2D55-588C-443D-8020-4665D706B8E9}" srcOrd="1" destOrd="0" parTransId="{C316DBCE-D13F-408B-B255-8808DD0F95EB}" sibTransId="{7C23DA76-5453-4164-BDAC-FBED7848E868}"/>
    <dgm:cxn modelId="{A92E3C98-F84B-489A-B75E-24F50F046898}" type="presOf" srcId="{3A4697FE-AFD6-413B-9BB6-FC5CAB602C8C}" destId="{BCF20F06-57B0-4AB1-839C-ED64F87F630A}" srcOrd="0" destOrd="0" presId="urn:microsoft.com/office/officeart/2005/8/layout/vList6"/>
    <dgm:cxn modelId="{9899B3DC-E7D5-4248-9731-E24B4BE18240}" type="presOf" srcId="{53DE68AC-2D74-42B2-BD76-51E9C5EABAC2}" destId="{067CE223-928C-405E-AAD4-F03B01D1CA47}" srcOrd="0" destOrd="0" presId="urn:microsoft.com/office/officeart/2005/8/layout/vList6"/>
    <dgm:cxn modelId="{311FF40B-C699-4503-9812-1EBB2F1DA85A}" type="presOf" srcId="{F5F431E3-FB79-4A70-AA7E-6955B0CDC0E2}" destId="{3C9F21EC-308D-429B-87B3-C606D6952EFD}" srcOrd="0" destOrd="1" presId="urn:microsoft.com/office/officeart/2005/8/layout/vList6"/>
    <dgm:cxn modelId="{73ECBE1D-8FDD-4D53-BABF-8E226D81B4A5}" type="presOf" srcId="{5DF0B63C-8E3D-4F51-9F61-619C9AA10782}" destId="{3C9F21EC-308D-429B-87B3-C606D6952EFD}" srcOrd="0" destOrd="3" presId="urn:microsoft.com/office/officeart/2005/8/layout/vList6"/>
    <dgm:cxn modelId="{6CB55C3F-AC06-4458-9AC9-968C930EECF4}" type="presOf" srcId="{DEBEA403-24B6-412B-BA4D-311E2BA815EB}" destId="{62847B33-EB8A-421C-84B2-497876E1062D}" srcOrd="0" destOrd="0" presId="urn:microsoft.com/office/officeart/2005/8/layout/vList6"/>
    <dgm:cxn modelId="{8563C24E-272C-4880-9DCC-6ADF95201798}" type="presOf" srcId="{E4AB646D-1DB9-4CB6-BE51-5F88926B7B3D}" destId="{067CE223-928C-405E-AAD4-F03B01D1CA47}" srcOrd="0" destOrd="1" presId="urn:microsoft.com/office/officeart/2005/8/layout/vList6"/>
    <dgm:cxn modelId="{D733A905-F9A6-4219-A3E8-D0D628691902}" srcId="{3A4697FE-AFD6-413B-9BB6-FC5CAB602C8C}" destId="{D406FA61-5D3F-4E90-A6DC-9BFAD064DBCF}" srcOrd="2" destOrd="0" parTransId="{4FA12ACD-FF85-49FA-9277-2086C5EB4090}" sibTransId="{3B0FF7F0-5B40-498D-B8F8-02DA3AE2AA9C}"/>
    <dgm:cxn modelId="{B969F380-AD2B-41B5-BE57-055E56DB33C4}" srcId="{6A8E2D55-588C-443D-8020-4665D706B8E9}" destId="{5DF0B63C-8E3D-4F51-9F61-619C9AA10782}" srcOrd="3" destOrd="0" parTransId="{DADC9F94-956C-4F5A-9E8A-FA274229591F}" sibTransId="{2B3594E0-E0B8-45AC-95CF-30AC6EA38B88}"/>
    <dgm:cxn modelId="{4877D18C-3D71-4366-98F1-34528F8ADED6}" type="presOf" srcId="{6A8E2D55-588C-443D-8020-4665D706B8E9}" destId="{D72330C2-97BC-4F7D-B180-469D91703334}" srcOrd="0" destOrd="0" presId="urn:microsoft.com/office/officeart/2005/8/layout/vList6"/>
    <dgm:cxn modelId="{1AB6A0BF-CD74-49D0-8943-DEC60C6E8D82}" type="presOf" srcId="{EE739979-A7A0-4F61-A09F-2197980821BB}" destId="{067CE223-928C-405E-AAD4-F03B01D1CA47}" srcOrd="0" destOrd="3" presId="urn:microsoft.com/office/officeart/2005/8/layout/vList6"/>
    <dgm:cxn modelId="{D1CBD229-607C-4F40-8360-FF634ECBED8F}" srcId="{6A8E2D55-588C-443D-8020-4665D706B8E9}" destId="{31609328-8AD0-473B-8F85-F067DD5EC76E}" srcOrd="0" destOrd="0" parTransId="{2B4995F2-1304-4BDB-9A1B-B9E7783C1402}" sibTransId="{281A0093-C77C-469B-A3B2-BA5F77DEE93B}"/>
    <dgm:cxn modelId="{C84FE135-E95A-4872-9982-082825A7B71B}" type="presParOf" srcId="{62847B33-EB8A-421C-84B2-497876E1062D}" destId="{4CCDC6D2-2A99-4B55-B877-75EAD3338EEF}" srcOrd="0" destOrd="0" presId="urn:microsoft.com/office/officeart/2005/8/layout/vList6"/>
    <dgm:cxn modelId="{347AE18D-8DD2-4C37-99AD-B50BF7502148}" type="presParOf" srcId="{4CCDC6D2-2A99-4B55-B877-75EAD3338EEF}" destId="{BCF20F06-57B0-4AB1-839C-ED64F87F630A}" srcOrd="0" destOrd="0" presId="urn:microsoft.com/office/officeart/2005/8/layout/vList6"/>
    <dgm:cxn modelId="{0EACEFE3-E11C-4524-AD50-D9BD8BCD474F}" type="presParOf" srcId="{4CCDC6D2-2A99-4B55-B877-75EAD3338EEF}" destId="{067CE223-928C-405E-AAD4-F03B01D1CA47}" srcOrd="1" destOrd="0" presId="urn:microsoft.com/office/officeart/2005/8/layout/vList6"/>
    <dgm:cxn modelId="{5C3ABFF3-70F9-4C75-9E14-9B64F6900C54}" type="presParOf" srcId="{62847B33-EB8A-421C-84B2-497876E1062D}" destId="{8EE7DDF9-156E-44BC-80F7-66A8379ADE79}" srcOrd="1" destOrd="0" presId="urn:microsoft.com/office/officeart/2005/8/layout/vList6"/>
    <dgm:cxn modelId="{F59CEC50-29FE-4777-AF43-EFD5B92CA597}" type="presParOf" srcId="{62847B33-EB8A-421C-84B2-497876E1062D}" destId="{4BD0D400-979E-4BFC-B9DB-C80F6EB8F37B}" srcOrd="2" destOrd="0" presId="urn:microsoft.com/office/officeart/2005/8/layout/vList6"/>
    <dgm:cxn modelId="{6B582F91-F6C7-49D3-8192-E21ADCF1B2FD}" type="presParOf" srcId="{4BD0D400-979E-4BFC-B9DB-C80F6EB8F37B}" destId="{D72330C2-97BC-4F7D-B180-469D91703334}" srcOrd="0" destOrd="0" presId="urn:microsoft.com/office/officeart/2005/8/layout/vList6"/>
    <dgm:cxn modelId="{B53686F4-C18D-40E1-B7B3-7825ACC8A5B7}" type="presParOf" srcId="{4BD0D400-979E-4BFC-B9DB-C80F6EB8F37B}" destId="{3C9F21EC-308D-429B-87B3-C606D6952E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5673E-0C88-4780-AED1-A4CA1200324B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CE2669B-C6BD-4D0E-A622-B774D4A4F9DA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SESIZARI:</a:t>
          </a:r>
        </a:p>
        <a:p>
          <a:r>
            <a:rPr lang="en-US" sz="1400" dirty="0" smtClean="0">
              <a:latin typeface="Calibri" pitchFamily="34" charset="0"/>
            </a:rPr>
            <a:t>- </a:t>
          </a:r>
          <a:r>
            <a:rPr lang="en-US" sz="1400" dirty="0" err="1" smtClean="0">
              <a:latin typeface="Calibri" pitchFamily="34" charset="0"/>
            </a:rPr>
            <a:t>Orice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persoana</a:t>
          </a:r>
          <a:r>
            <a:rPr lang="en-US" sz="1400" dirty="0" smtClean="0">
              <a:latin typeface="Calibri" pitchFamily="34" charset="0"/>
            </a:rPr>
            <a:t>/organism </a:t>
          </a:r>
          <a:r>
            <a:rPr lang="en-US" sz="1400" dirty="0" err="1" smtClean="0">
              <a:latin typeface="Calibri" pitchFamily="34" charset="0"/>
            </a:rPr>
            <a:t>poate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sesiza</a:t>
          </a:r>
          <a:r>
            <a:rPr lang="en-US" sz="1400" dirty="0" smtClean="0">
              <a:latin typeface="Calibri" pitchFamily="34" charset="0"/>
            </a:rPr>
            <a:t> RAC (site, email, </a:t>
          </a:r>
          <a:r>
            <a:rPr lang="en-US" sz="1400" dirty="0" err="1" smtClean="0">
              <a:latin typeface="Calibri" pitchFamily="34" charset="0"/>
            </a:rPr>
            <a:t>posta</a:t>
          </a:r>
          <a:r>
            <a:rPr lang="en-US" sz="1400" dirty="0" smtClean="0">
              <a:latin typeface="Calibri" pitchFamily="34" charset="0"/>
            </a:rPr>
            <a:t>)</a:t>
          </a:r>
        </a:p>
        <a:p>
          <a:r>
            <a:rPr lang="en-US" sz="1400" dirty="0" smtClean="0">
              <a:latin typeface="Calibri" pitchFamily="34" charset="0"/>
            </a:rPr>
            <a:t>-</a:t>
          </a:r>
          <a:r>
            <a:rPr lang="en-US" sz="1400" dirty="0" err="1" smtClean="0">
              <a:latin typeface="Calibri" pitchFamily="34" charset="0"/>
            </a:rPr>
            <a:t>autosesizarea</a:t>
          </a:r>
          <a:r>
            <a:rPr lang="en-US" sz="1400" dirty="0" smtClean="0">
              <a:latin typeface="Calibri" pitchFamily="34" charset="0"/>
            </a:rPr>
            <a:t> </a:t>
          </a:r>
          <a:r>
            <a:rPr lang="en-US" sz="1400" dirty="0" err="1" smtClean="0">
              <a:latin typeface="Calibri" pitchFamily="34" charset="0"/>
            </a:rPr>
            <a:t>membrilor</a:t>
          </a:r>
          <a:r>
            <a:rPr lang="en-US" sz="1400" dirty="0" smtClean="0">
              <a:latin typeface="Calibri" pitchFamily="34" charset="0"/>
            </a:rPr>
            <a:t> RAC</a:t>
          </a:r>
        </a:p>
        <a:p>
          <a:r>
            <a:rPr lang="en-US" sz="1400" dirty="0" smtClean="0">
              <a:latin typeface="Calibri" pitchFamily="34" charset="0"/>
            </a:rPr>
            <a:t>-</a:t>
          </a:r>
          <a:r>
            <a:rPr lang="en-US" sz="1400" dirty="0" err="1" smtClean="0">
              <a:latin typeface="Calibri" pitchFamily="34" charset="0"/>
            </a:rPr>
            <a:t>sesizare</a:t>
          </a:r>
          <a:r>
            <a:rPr lang="en-US" sz="1400" dirty="0" smtClean="0">
              <a:latin typeface="Calibri" pitchFamily="34" charset="0"/>
            </a:rPr>
            <a:t> din </a:t>
          </a:r>
          <a:r>
            <a:rPr lang="en-US" sz="1400" dirty="0" err="1" smtClean="0">
              <a:latin typeface="Calibri" pitchFamily="34" charset="0"/>
            </a:rPr>
            <a:t>partea</a:t>
          </a:r>
          <a:r>
            <a:rPr lang="en-US" sz="1400" dirty="0" smtClean="0">
              <a:latin typeface="Calibri" pitchFamily="34" charset="0"/>
            </a:rPr>
            <a:t> CNA</a:t>
          </a:r>
        </a:p>
        <a:p>
          <a:r>
            <a:rPr lang="en-US" sz="1400" dirty="0" smtClean="0">
              <a:latin typeface="Calibri" pitchFamily="34" charset="0"/>
            </a:rPr>
            <a:t>- </a:t>
          </a:r>
          <a:r>
            <a:rPr lang="en-US" sz="1400" dirty="0" err="1" smtClean="0">
              <a:latin typeface="Calibri" pitchFamily="34" charset="0"/>
            </a:rPr>
            <a:t>Sesizare</a:t>
          </a:r>
          <a:r>
            <a:rPr lang="en-US" sz="1400" dirty="0" smtClean="0">
              <a:latin typeface="Calibri" pitchFamily="34" charset="0"/>
            </a:rPr>
            <a:t> din </a:t>
          </a:r>
          <a:r>
            <a:rPr lang="en-US" sz="1400" dirty="0" err="1" smtClean="0">
              <a:latin typeface="Calibri" pitchFamily="34" charset="0"/>
            </a:rPr>
            <a:t>partea</a:t>
          </a:r>
          <a:r>
            <a:rPr lang="en-US" sz="1400" dirty="0" smtClean="0">
              <a:latin typeface="Calibri" pitchFamily="34" charset="0"/>
            </a:rPr>
            <a:t> ANAF</a:t>
          </a:r>
          <a:endParaRPr lang="en-US" sz="1400" dirty="0">
            <a:latin typeface="Calibri" pitchFamily="34" charset="0"/>
          </a:endParaRPr>
        </a:p>
      </dgm:t>
    </dgm:pt>
    <dgm:pt modelId="{885AE6FF-FDAD-46F4-A3BC-FA819445B7A3}" type="parTrans" cxnId="{B09E0F66-BD26-48F3-ADB8-E69739E92E9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E8F450E-404A-48B8-A608-3C3C4413780E}" type="sibTrans" cxnId="{B09E0F66-BD26-48F3-ADB8-E69739E92E9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817DBF1-8506-43D0-B293-A7528F238760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600" dirty="0" smtClean="0">
              <a:latin typeface="Calibri" pitchFamily="34" charset="0"/>
            </a:rPr>
            <a:t>-</a:t>
          </a:r>
          <a:r>
            <a:rPr lang="en-US" sz="1600" dirty="0" err="1" smtClean="0">
              <a:latin typeface="Calibri" pitchFamily="34" charset="0"/>
            </a:rPr>
            <a:t>Intrunire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Comitet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Etic</a:t>
          </a:r>
          <a:r>
            <a:rPr lang="en-US" sz="1600" dirty="0" smtClean="0">
              <a:latin typeface="Calibri" pitchFamily="34" charset="0"/>
            </a:rPr>
            <a:t> in max 4 </a:t>
          </a:r>
          <a:r>
            <a:rPr lang="en-US" sz="1600" dirty="0" err="1" smtClean="0">
              <a:latin typeface="Calibri" pitchFamily="34" charset="0"/>
            </a:rPr>
            <a:t>zile</a:t>
          </a:r>
          <a:r>
            <a:rPr lang="en-US" sz="1600" dirty="0" smtClean="0">
              <a:latin typeface="Calibri" pitchFamily="34" charset="0"/>
            </a:rPr>
            <a:t> de la </a:t>
          </a:r>
          <a:r>
            <a:rPr lang="en-US" sz="1600" dirty="0" err="1" smtClean="0">
              <a:latin typeface="Calibri" pitchFamily="34" charset="0"/>
            </a:rPr>
            <a:t>sesizare</a:t>
          </a:r>
          <a:endParaRPr lang="en-US" sz="1600" dirty="0" smtClean="0">
            <a:latin typeface="Calibri" pitchFamily="34" charset="0"/>
          </a:endParaRPr>
        </a:p>
        <a:p>
          <a:r>
            <a:rPr lang="en-US" sz="1600" dirty="0" smtClean="0">
              <a:latin typeface="Calibri" pitchFamily="34" charset="0"/>
            </a:rPr>
            <a:t>-</a:t>
          </a:r>
          <a:r>
            <a:rPr lang="en-US" sz="1600" dirty="0" err="1" smtClean="0">
              <a:latin typeface="Calibri" pitchFamily="34" charset="0"/>
            </a:rPr>
            <a:t>analizare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documentatie</a:t>
          </a:r>
          <a:endParaRPr lang="en-US" sz="1600" dirty="0" smtClean="0">
            <a:latin typeface="Calibri" pitchFamily="34" charset="0"/>
          </a:endParaRPr>
        </a:p>
        <a:p>
          <a:endParaRPr lang="en-US" sz="1400" dirty="0" smtClean="0">
            <a:latin typeface="Calibri" pitchFamily="34" charset="0"/>
          </a:endParaRPr>
        </a:p>
      </dgm:t>
    </dgm:pt>
    <dgm:pt modelId="{5C13EA80-44EC-4786-A2D5-CA56C54D35BE}" type="parTrans" cxnId="{ABDEF3EB-8CA4-455F-9DD6-55154B3EF84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ED97B3B-A153-4E0E-A11B-AE21351EB311}" type="sibTrans" cxnId="{ABDEF3EB-8CA4-455F-9DD6-55154B3EF84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A64BB9C-9E75-498D-B032-8A07128AD69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latin typeface="Calibri" pitchFamily="34" charset="0"/>
            </a:rPr>
            <a:t>Dupa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dezbateri</a:t>
          </a:r>
          <a:r>
            <a:rPr lang="en-US" dirty="0" smtClean="0">
              <a:latin typeface="Calibri" pitchFamily="34" charset="0"/>
            </a:rPr>
            <a:t>, </a:t>
          </a:r>
          <a:r>
            <a:rPr lang="en-US" dirty="0" err="1" smtClean="0">
              <a:latin typeface="Calibri" pitchFamily="34" charset="0"/>
            </a:rPr>
            <a:t>decizia</a:t>
          </a:r>
          <a:r>
            <a:rPr lang="en-US" dirty="0" smtClean="0">
              <a:latin typeface="Calibri" pitchFamily="34" charset="0"/>
            </a:rPr>
            <a:t> e </a:t>
          </a:r>
          <a:r>
            <a:rPr lang="en-US" dirty="0" err="1" smtClean="0">
              <a:latin typeface="Calibri" pitchFamily="34" charset="0"/>
            </a:rPr>
            <a:t>trimisa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partilor</a:t>
          </a:r>
          <a:r>
            <a:rPr lang="en-US" dirty="0" smtClean="0">
              <a:latin typeface="Calibri" pitchFamily="34" charset="0"/>
            </a:rPr>
            <a:t>, cu </a:t>
          </a:r>
          <a:r>
            <a:rPr lang="en-US" dirty="0" err="1" smtClean="0">
              <a:latin typeface="Calibri" pitchFamily="34" charset="0"/>
            </a:rPr>
            <a:t>posibilitatea</a:t>
          </a:r>
          <a:r>
            <a:rPr lang="en-US" dirty="0" smtClean="0">
              <a:latin typeface="Calibri" pitchFamily="34" charset="0"/>
            </a:rPr>
            <a:t> de </a:t>
          </a:r>
          <a:r>
            <a:rPr lang="en-US" dirty="0" err="1" smtClean="0">
              <a:latin typeface="Calibri" pitchFamily="34" charset="0"/>
            </a:rPr>
            <a:t>solutionare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amiabila</a:t>
          </a:r>
          <a:endParaRPr lang="en-US" dirty="0">
            <a:latin typeface="Calibri" pitchFamily="34" charset="0"/>
          </a:endParaRPr>
        </a:p>
      </dgm:t>
    </dgm:pt>
    <dgm:pt modelId="{E0A18C21-2E36-46C1-8A1C-31337B8CF77B}" type="parTrans" cxnId="{6F0507F6-239F-4A57-BB72-40608DE666A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BEC2490-91CA-4701-A4A8-EC249B14EB55}" type="sibTrans" cxnId="{6F0507F6-239F-4A57-BB72-40608DE666A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4D325B3-2D64-411F-99EF-48C626058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latin typeface="Calibri" pitchFamily="34" charset="0"/>
            </a:rPr>
            <a:t>Decizia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este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transmisa</a:t>
          </a:r>
          <a:r>
            <a:rPr lang="en-US" dirty="0" smtClean="0">
              <a:latin typeface="Calibri" pitchFamily="34" charset="0"/>
            </a:rPr>
            <a:t> la CNA</a:t>
          </a:r>
          <a:endParaRPr lang="en-US" dirty="0">
            <a:latin typeface="Calibri" pitchFamily="34" charset="0"/>
          </a:endParaRPr>
        </a:p>
      </dgm:t>
    </dgm:pt>
    <dgm:pt modelId="{A2119A24-1F3E-4F2D-9E55-34006BC511D9}" type="parTrans" cxnId="{CC2D8789-9E23-457B-84F3-F88F52D1D1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B846D51-0D79-4F38-9F15-377434D012DE}" type="sibTrans" cxnId="{CC2D8789-9E23-457B-84F3-F88F52D1D1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6AA1959-0EF2-4B1E-BF22-2D194396B1F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latin typeface="Calibri" pitchFamily="34" charset="0"/>
            </a:rPr>
            <a:t>Diferente</a:t>
          </a:r>
          <a:r>
            <a:rPr lang="en-US" dirty="0" smtClean="0">
              <a:latin typeface="Calibri" pitchFamily="34" charset="0"/>
            </a:rPr>
            <a:t> de </a:t>
          </a:r>
          <a:r>
            <a:rPr lang="en-US" dirty="0" err="1" smtClean="0">
              <a:latin typeface="Calibri" pitchFamily="34" charset="0"/>
            </a:rPr>
            <a:t>opinie</a:t>
          </a:r>
          <a:r>
            <a:rPr lang="en-US" dirty="0" smtClean="0">
              <a:latin typeface="Calibri" pitchFamily="34" charset="0"/>
            </a:rPr>
            <a:t> =&gt; </a:t>
          </a:r>
          <a:r>
            <a:rPr lang="en-US" dirty="0" err="1" smtClean="0">
              <a:latin typeface="Calibri" pitchFamily="34" charset="0"/>
            </a:rPr>
            <a:t>consultare</a:t>
          </a:r>
          <a:r>
            <a:rPr lang="en-US" dirty="0" smtClean="0">
              <a:latin typeface="Calibri" pitchFamily="34" charset="0"/>
            </a:rPr>
            <a:t> in 24 de ore de la data </a:t>
          </a:r>
          <a:r>
            <a:rPr lang="en-US" dirty="0" err="1" smtClean="0">
              <a:latin typeface="Calibri" pitchFamily="34" charset="0"/>
            </a:rPr>
            <a:t>divergentei</a:t>
          </a:r>
          <a:endParaRPr lang="en-US" dirty="0">
            <a:latin typeface="Calibri" pitchFamily="34" charset="0"/>
          </a:endParaRPr>
        </a:p>
      </dgm:t>
    </dgm:pt>
    <dgm:pt modelId="{F5F181A8-437A-4162-A16C-B199AE5A2E93}" type="parTrans" cxnId="{FA7BAA38-CEF6-4CD8-B58F-5418388D175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2B825AC-0E28-461A-A96B-32B69DE344C2}" type="sibTrans" cxnId="{FA7BAA38-CEF6-4CD8-B58F-5418388D175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AC42069-9890-481F-81AC-9AC80F8C12D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latin typeface="Calibri" pitchFamily="34" charset="0"/>
            </a:rPr>
            <a:t>Decizie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finala</a:t>
          </a:r>
          <a:r>
            <a:rPr lang="en-US" dirty="0" smtClean="0">
              <a:latin typeface="Calibri" pitchFamily="34" charset="0"/>
            </a:rPr>
            <a:t> CNA</a:t>
          </a:r>
          <a:endParaRPr lang="en-US" dirty="0">
            <a:latin typeface="Calibri" pitchFamily="34" charset="0"/>
          </a:endParaRPr>
        </a:p>
      </dgm:t>
    </dgm:pt>
    <dgm:pt modelId="{09003408-2CEA-41A1-A35F-D865E8940378}" type="parTrans" cxnId="{EB001220-4763-414B-871A-5B18EDDEFFF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79C2908-188D-4725-AD24-13DC46E0F5E6}" type="sibTrans" cxnId="{EB001220-4763-414B-871A-5B18EDDEFFF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B4E671-2E31-46D7-8832-00BBA0F1E07C}" type="pres">
      <dgm:prSet presAssocID="{1A05673E-0C88-4780-AED1-A4CA120032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34747-2FB9-4869-B2FA-4EC9293F6729}" type="pres">
      <dgm:prSet presAssocID="{6CE2669B-C6BD-4D0E-A622-B774D4A4F9DA}" presName="node" presStyleLbl="node1" presStyleIdx="0" presStyleCnt="6" custScaleX="118900" custScaleY="25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0EA2C-F5AC-4AB8-9F32-038482C30F22}" type="pres">
      <dgm:prSet presAssocID="{AE8F450E-404A-48B8-A608-3C3C4413780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847730-2CBF-46CD-8B24-15BFA76505F5}" type="pres">
      <dgm:prSet presAssocID="{AE8F450E-404A-48B8-A608-3C3C4413780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F29B59-7685-4857-993F-31311BC0C1B1}" type="pres">
      <dgm:prSet presAssocID="{4817DBF1-8506-43D0-B293-A7528F238760}" presName="node" presStyleLbl="node1" presStyleIdx="1" presStyleCnt="6" custScaleX="116747" custScaleY="157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1D8AC-F197-4ABA-A2C5-528B36D300FE}" type="pres">
      <dgm:prSet presAssocID="{4ED97B3B-A153-4E0E-A11B-AE21351EB31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B402A87-FDF4-46F2-BB15-95DA54DA19B5}" type="pres">
      <dgm:prSet presAssocID="{4ED97B3B-A153-4E0E-A11B-AE21351EB31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145F2F1-B139-4C77-90E2-EEA79310DFA3}" type="pres">
      <dgm:prSet presAssocID="{AA64BB9C-9E75-498D-B032-8A07128AD699}" presName="node" presStyleLbl="node1" presStyleIdx="2" presStyleCnt="6" custScaleX="108807" custScaleY="157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248F9-783A-4DD7-AF10-DD43B5501B66}" type="pres">
      <dgm:prSet presAssocID="{3BEC2490-91CA-4701-A4A8-EC249B14EB5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A1D802A-6AC7-44E8-BEFB-B24288F1BDD5}" type="pres">
      <dgm:prSet presAssocID="{3BEC2490-91CA-4701-A4A8-EC249B14EB5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493E82B-91FF-4D66-90D8-EC3658560E83}" type="pres">
      <dgm:prSet presAssocID="{64D325B3-2D64-411F-99EF-48C626058880}" presName="node" presStyleLbl="node1" presStyleIdx="3" presStyleCnt="6" custScaleX="114849" custScaleY="154191" custLinFactNeighborX="132" custLinFactNeighborY="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C65C5-95CF-442F-8236-147755388009}" type="pres">
      <dgm:prSet presAssocID="{DB846D51-0D79-4F38-9F15-377434D012D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4FB44C4-CE89-4FD8-8A3D-013497FD0EF1}" type="pres">
      <dgm:prSet presAssocID="{DB846D51-0D79-4F38-9F15-377434D012D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59776D2-C740-44C8-9AD5-EC11CDFA2B0B}" type="pres">
      <dgm:prSet presAssocID="{36AA1959-0EF2-4B1E-BF22-2D194396B1F0}" presName="node" presStyleLbl="node1" presStyleIdx="4" presStyleCnt="6" custScaleX="115052" custScaleY="15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FFC2D-3628-4FAA-AA98-0E198698F26F}" type="pres">
      <dgm:prSet presAssocID="{E2B825AC-0E28-461A-A96B-32B69DE344C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6A004EA-F85C-425E-BAB9-DA18F456E909}" type="pres">
      <dgm:prSet presAssocID="{E2B825AC-0E28-461A-A96B-32B69DE344C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E4370DC-65C0-43E7-A6D3-724E886FA391}" type="pres">
      <dgm:prSet presAssocID="{BAC42069-9890-481F-81AC-9AC80F8C12DA}" presName="node" presStyleLbl="node1" presStyleIdx="5" presStyleCnt="6" custScaleX="103163" custScaleY="164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8902F5-DC6F-4743-B3A5-DE5D83F454B9}" type="presOf" srcId="{6CE2669B-C6BD-4D0E-A622-B774D4A4F9DA}" destId="{BFC34747-2FB9-4869-B2FA-4EC9293F6729}" srcOrd="0" destOrd="0" presId="urn:microsoft.com/office/officeart/2005/8/layout/process5"/>
    <dgm:cxn modelId="{D050E270-0524-4E77-9E4B-9CBBCE2D469A}" type="presOf" srcId="{4ED97B3B-A153-4E0E-A11B-AE21351EB311}" destId="{9B402A87-FDF4-46F2-BB15-95DA54DA19B5}" srcOrd="1" destOrd="0" presId="urn:microsoft.com/office/officeart/2005/8/layout/process5"/>
    <dgm:cxn modelId="{ABDEF3EB-8CA4-455F-9DD6-55154B3EF848}" srcId="{1A05673E-0C88-4780-AED1-A4CA1200324B}" destId="{4817DBF1-8506-43D0-B293-A7528F238760}" srcOrd="1" destOrd="0" parTransId="{5C13EA80-44EC-4786-A2D5-CA56C54D35BE}" sibTransId="{4ED97B3B-A153-4E0E-A11B-AE21351EB311}"/>
    <dgm:cxn modelId="{B09E0F66-BD26-48F3-ADB8-E69739E92E97}" srcId="{1A05673E-0C88-4780-AED1-A4CA1200324B}" destId="{6CE2669B-C6BD-4D0E-A622-B774D4A4F9DA}" srcOrd="0" destOrd="0" parTransId="{885AE6FF-FDAD-46F4-A3BC-FA819445B7A3}" sibTransId="{AE8F450E-404A-48B8-A608-3C3C4413780E}"/>
    <dgm:cxn modelId="{6F0507F6-239F-4A57-BB72-40608DE666A5}" srcId="{1A05673E-0C88-4780-AED1-A4CA1200324B}" destId="{AA64BB9C-9E75-498D-B032-8A07128AD699}" srcOrd="2" destOrd="0" parTransId="{E0A18C21-2E36-46C1-8A1C-31337B8CF77B}" sibTransId="{3BEC2490-91CA-4701-A4A8-EC249B14EB55}"/>
    <dgm:cxn modelId="{3C5A49BB-C6DE-4EEC-B0FF-96C41C4D8C93}" type="presOf" srcId="{3BEC2490-91CA-4701-A4A8-EC249B14EB55}" destId="{2A1D802A-6AC7-44E8-BEFB-B24288F1BDD5}" srcOrd="1" destOrd="0" presId="urn:microsoft.com/office/officeart/2005/8/layout/process5"/>
    <dgm:cxn modelId="{FA7BAA38-CEF6-4CD8-B58F-5418388D175B}" srcId="{1A05673E-0C88-4780-AED1-A4CA1200324B}" destId="{36AA1959-0EF2-4B1E-BF22-2D194396B1F0}" srcOrd="4" destOrd="0" parTransId="{F5F181A8-437A-4162-A16C-B199AE5A2E93}" sibTransId="{E2B825AC-0E28-461A-A96B-32B69DE344C2}"/>
    <dgm:cxn modelId="{88F267CB-859C-4364-ADD9-E96922CA45A7}" type="presOf" srcId="{36AA1959-0EF2-4B1E-BF22-2D194396B1F0}" destId="{459776D2-C740-44C8-9AD5-EC11CDFA2B0B}" srcOrd="0" destOrd="0" presId="urn:microsoft.com/office/officeart/2005/8/layout/process5"/>
    <dgm:cxn modelId="{161DA42D-35A8-40B7-9BFD-34F864706940}" type="presOf" srcId="{4817DBF1-8506-43D0-B293-A7528F238760}" destId="{45F29B59-7685-4857-993F-31311BC0C1B1}" srcOrd="0" destOrd="0" presId="urn:microsoft.com/office/officeart/2005/8/layout/process5"/>
    <dgm:cxn modelId="{6274092E-1CE7-406B-9904-2B656A12BBDB}" type="presOf" srcId="{E2B825AC-0E28-461A-A96B-32B69DE344C2}" destId="{66A004EA-F85C-425E-BAB9-DA18F456E909}" srcOrd="1" destOrd="0" presId="urn:microsoft.com/office/officeart/2005/8/layout/process5"/>
    <dgm:cxn modelId="{CE703F6A-01D0-43F7-8DA9-15F0AECC2D30}" type="presOf" srcId="{4ED97B3B-A153-4E0E-A11B-AE21351EB311}" destId="{B4A1D8AC-F197-4ABA-A2C5-528B36D300FE}" srcOrd="0" destOrd="0" presId="urn:microsoft.com/office/officeart/2005/8/layout/process5"/>
    <dgm:cxn modelId="{A14E745A-4625-4E0D-951F-3DD49040DB71}" type="presOf" srcId="{64D325B3-2D64-411F-99EF-48C626058880}" destId="{E493E82B-91FF-4D66-90D8-EC3658560E83}" srcOrd="0" destOrd="0" presId="urn:microsoft.com/office/officeart/2005/8/layout/process5"/>
    <dgm:cxn modelId="{1B322AF1-28DA-4A4A-8A0C-DB0831C4FBCE}" type="presOf" srcId="{3BEC2490-91CA-4701-A4A8-EC249B14EB55}" destId="{7DD248F9-783A-4DD7-AF10-DD43B5501B66}" srcOrd="0" destOrd="0" presId="urn:microsoft.com/office/officeart/2005/8/layout/process5"/>
    <dgm:cxn modelId="{544802EC-1723-4982-92C2-C1020EEEB2CD}" type="presOf" srcId="{1A05673E-0C88-4780-AED1-A4CA1200324B}" destId="{4DB4E671-2E31-46D7-8832-00BBA0F1E07C}" srcOrd="0" destOrd="0" presId="urn:microsoft.com/office/officeart/2005/8/layout/process5"/>
    <dgm:cxn modelId="{CC2D8789-9E23-457B-84F3-F88F52D1D176}" srcId="{1A05673E-0C88-4780-AED1-A4CA1200324B}" destId="{64D325B3-2D64-411F-99EF-48C626058880}" srcOrd="3" destOrd="0" parTransId="{A2119A24-1F3E-4F2D-9E55-34006BC511D9}" sibTransId="{DB846D51-0D79-4F38-9F15-377434D012DE}"/>
    <dgm:cxn modelId="{801BFBC0-F8FB-4D0F-8A1C-1A5A48EBDF34}" type="presOf" srcId="{BAC42069-9890-481F-81AC-9AC80F8C12DA}" destId="{BE4370DC-65C0-43E7-A6D3-724E886FA391}" srcOrd="0" destOrd="0" presId="urn:microsoft.com/office/officeart/2005/8/layout/process5"/>
    <dgm:cxn modelId="{21F5F192-DD26-4B27-9DDD-F646D7A1840E}" type="presOf" srcId="{AE8F450E-404A-48B8-A608-3C3C4413780E}" destId="{04C0EA2C-F5AC-4AB8-9F32-038482C30F22}" srcOrd="0" destOrd="0" presId="urn:microsoft.com/office/officeart/2005/8/layout/process5"/>
    <dgm:cxn modelId="{F875B916-7FAC-4126-863E-A7FDAF2DE453}" type="presOf" srcId="{DB846D51-0D79-4F38-9F15-377434D012DE}" destId="{54FB44C4-CE89-4FD8-8A3D-013497FD0EF1}" srcOrd="1" destOrd="0" presId="urn:microsoft.com/office/officeart/2005/8/layout/process5"/>
    <dgm:cxn modelId="{C4C4EAD5-2099-42A8-9C31-10E31938A6E4}" type="presOf" srcId="{AA64BB9C-9E75-498D-B032-8A07128AD699}" destId="{8145F2F1-B139-4C77-90E2-EEA79310DFA3}" srcOrd="0" destOrd="0" presId="urn:microsoft.com/office/officeart/2005/8/layout/process5"/>
    <dgm:cxn modelId="{EB001220-4763-414B-871A-5B18EDDEFFFF}" srcId="{1A05673E-0C88-4780-AED1-A4CA1200324B}" destId="{BAC42069-9890-481F-81AC-9AC80F8C12DA}" srcOrd="5" destOrd="0" parTransId="{09003408-2CEA-41A1-A35F-D865E8940378}" sibTransId="{779C2908-188D-4725-AD24-13DC46E0F5E6}"/>
    <dgm:cxn modelId="{643CAC18-B9BA-4B95-AE55-27C8564D4C03}" type="presOf" srcId="{E2B825AC-0E28-461A-A96B-32B69DE344C2}" destId="{FABFFC2D-3628-4FAA-AA98-0E198698F26F}" srcOrd="0" destOrd="0" presId="urn:microsoft.com/office/officeart/2005/8/layout/process5"/>
    <dgm:cxn modelId="{91FDC8B8-5222-4E6D-8FFB-26BC99A861F1}" type="presOf" srcId="{AE8F450E-404A-48B8-A608-3C3C4413780E}" destId="{02847730-2CBF-46CD-8B24-15BFA76505F5}" srcOrd="1" destOrd="0" presId="urn:microsoft.com/office/officeart/2005/8/layout/process5"/>
    <dgm:cxn modelId="{2A3E3C45-3483-4FE5-9F34-CBDF8E8FEAD7}" type="presOf" srcId="{DB846D51-0D79-4F38-9F15-377434D012DE}" destId="{30CC65C5-95CF-442F-8236-147755388009}" srcOrd="0" destOrd="0" presId="urn:microsoft.com/office/officeart/2005/8/layout/process5"/>
    <dgm:cxn modelId="{6579BE0C-91A9-4075-8A07-393A5F29D38F}" type="presParOf" srcId="{4DB4E671-2E31-46D7-8832-00BBA0F1E07C}" destId="{BFC34747-2FB9-4869-B2FA-4EC9293F6729}" srcOrd="0" destOrd="0" presId="urn:microsoft.com/office/officeart/2005/8/layout/process5"/>
    <dgm:cxn modelId="{638B8F00-D443-411F-A721-B0276A86BFF3}" type="presParOf" srcId="{4DB4E671-2E31-46D7-8832-00BBA0F1E07C}" destId="{04C0EA2C-F5AC-4AB8-9F32-038482C30F22}" srcOrd="1" destOrd="0" presId="urn:microsoft.com/office/officeart/2005/8/layout/process5"/>
    <dgm:cxn modelId="{2C9D57E2-1E4B-408D-84FE-C2A9C5F51591}" type="presParOf" srcId="{04C0EA2C-F5AC-4AB8-9F32-038482C30F22}" destId="{02847730-2CBF-46CD-8B24-15BFA76505F5}" srcOrd="0" destOrd="0" presId="urn:microsoft.com/office/officeart/2005/8/layout/process5"/>
    <dgm:cxn modelId="{65CF1380-F65A-4A29-B271-AE58F9CDB1A3}" type="presParOf" srcId="{4DB4E671-2E31-46D7-8832-00BBA0F1E07C}" destId="{45F29B59-7685-4857-993F-31311BC0C1B1}" srcOrd="2" destOrd="0" presId="urn:microsoft.com/office/officeart/2005/8/layout/process5"/>
    <dgm:cxn modelId="{02374C79-3594-4D80-A8D3-BF6780A6439E}" type="presParOf" srcId="{4DB4E671-2E31-46D7-8832-00BBA0F1E07C}" destId="{B4A1D8AC-F197-4ABA-A2C5-528B36D300FE}" srcOrd="3" destOrd="0" presId="urn:microsoft.com/office/officeart/2005/8/layout/process5"/>
    <dgm:cxn modelId="{EFDBD8FC-5CAB-47FF-8516-4DA11DBC9CEF}" type="presParOf" srcId="{B4A1D8AC-F197-4ABA-A2C5-528B36D300FE}" destId="{9B402A87-FDF4-46F2-BB15-95DA54DA19B5}" srcOrd="0" destOrd="0" presId="urn:microsoft.com/office/officeart/2005/8/layout/process5"/>
    <dgm:cxn modelId="{2D138F9F-3BF4-4306-93EB-961DBFF927F7}" type="presParOf" srcId="{4DB4E671-2E31-46D7-8832-00BBA0F1E07C}" destId="{8145F2F1-B139-4C77-90E2-EEA79310DFA3}" srcOrd="4" destOrd="0" presId="urn:microsoft.com/office/officeart/2005/8/layout/process5"/>
    <dgm:cxn modelId="{A3D1925B-8D06-46F1-8F9E-6DEF0C0351BD}" type="presParOf" srcId="{4DB4E671-2E31-46D7-8832-00BBA0F1E07C}" destId="{7DD248F9-783A-4DD7-AF10-DD43B5501B66}" srcOrd="5" destOrd="0" presId="urn:microsoft.com/office/officeart/2005/8/layout/process5"/>
    <dgm:cxn modelId="{693BF5A8-C496-48D6-B0F0-59B9ADD43407}" type="presParOf" srcId="{7DD248F9-783A-4DD7-AF10-DD43B5501B66}" destId="{2A1D802A-6AC7-44E8-BEFB-B24288F1BDD5}" srcOrd="0" destOrd="0" presId="urn:microsoft.com/office/officeart/2005/8/layout/process5"/>
    <dgm:cxn modelId="{9A084522-6232-4A70-B256-6D2AB1FEF676}" type="presParOf" srcId="{4DB4E671-2E31-46D7-8832-00BBA0F1E07C}" destId="{E493E82B-91FF-4D66-90D8-EC3658560E83}" srcOrd="6" destOrd="0" presId="urn:microsoft.com/office/officeart/2005/8/layout/process5"/>
    <dgm:cxn modelId="{A271E921-A7EF-4E06-89AE-1790B6ABDFD2}" type="presParOf" srcId="{4DB4E671-2E31-46D7-8832-00BBA0F1E07C}" destId="{30CC65C5-95CF-442F-8236-147755388009}" srcOrd="7" destOrd="0" presId="urn:microsoft.com/office/officeart/2005/8/layout/process5"/>
    <dgm:cxn modelId="{A6746F31-0241-468A-82F7-2E5A50E0E5F5}" type="presParOf" srcId="{30CC65C5-95CF-442F-8236-147755388009}" destId="{54FB44C4-CE89-4FD8-8A3D-013497FD0EF1}" srcOrd="0" destOrd="0" presId="urn:microsoft.com/office/officeart/2005/8/layout/process5"/>
    <dgm:cxn modelId="{325C9A76-07CE-4969-9B89-2112267253B2}" type="presParOf" srcId="{4DB4E671-2E31-46D7-8832-00BBA0F1E07C}" destId="{459776D2-C740-44C8-9AD5-EC11CDFA2B0B}" srcOrd="8" destOrd="0" presId="urn:microsoft.com/office/officeart/2005/8/layout/process5"/>
    <dgm:cxn modelId="{92F3DCA1-67E4-4BDB-B248-56CA71A81FDC}" type="presParOf" srcId="{4DB4E671-2E31-46D7-8832-00BBA0F1E07C}" destId="{FABFFC2D-3628-4FAA-AA98-0E198698F26F}" srcOrd="9" destOrd="0" presId="urn:microsoft.com/office/officeart/2005/8/layout/process5"/>
    <dgm:cxn modelId="{6BEEF5EA-F667-4ABA-82FE-44BF73AA89B3}" type="presParOf" srcId="{FABFFC2D-3628-4FAA-AA98-0E198698F26F}" destId="{66A004EA-F85C-425E-BAB9-DA18F456E909}" srcOrd="0" destOrd="0" presId="urn:microsoft.com/office/officeart/2005/8/layout/process5"/>
    <dgm:cxn modelId="{A9E86896-6CF6-4FE5-855A-AA6C86C5268D}" type="presParOf" srcId="{4DB4E671-2E31-46D7-8832-00BBA0F1E07C}" destId="{BE4370DC-65C0-43E7-A6D3-724E886FA39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C5068-6B1A-49C1-8954-4CA318BBD476}">
      <dsp:nvSpPr>
        <dsp:cNvPr id="0" name=""/>
        <dsp:cNvSpPr/>
      </dsp:nvSpPr>
      <dsp:spPr>
        <a:xfrm>
          <a:off x="1828805" y="533394"/>
          <a:ext cx="3624738" cy="12588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CDF18-E843-4581-83D4-64F286841EF1}">
      <dsp:nvSpPr>
        <dsp:cNvPr id="0" name=""/>
        <dsp:cNvSpPr/>
      </dsp:nvSpPr>
      <dsp:spPr>
        <a:xfrm>
          <a:off x="3309444" y="2737328"/>
          <a:ext cx="702468" cy="4495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6E02E-AF16-4DDB-9C44-05C9225AC491}">
      <dsp:nvSpPr>
        <dsp:cNvPr id="0" name=""/>
        <dsp:cNvSpPr/>
      </dsp:nvSpPr>
      <dsp:spPr>
        <a:xfrm>
          <a:off x="60326" y="3166239"/>
          <a:ext cx="7118346" cy="1365683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- </a:t>
          </a:r>
          <a:r>
            <a:rPr lang="en-US" sz="1800" kern="1200" dirty="0" err="1" smtClean="0">
              <a:latin typeface="Calibri" pitchFamily="34" charset="0"/>
            </a:rPr>
            <a:t>Cele</a:t>
          </a:r>
          <a:r>
            <a:rPr lang="en-US" sz="1800" kern="1200" dirty="0" smtClean="0">
              <a:latin typeface="Calibri" pitchFamily="34" charset="0"/>
            </a:rPr>
            <a:t> 3 </a:t>
          </a:r>
          <a:r>
            <a:rPr lang="en-US" sz="1800" kern="1200" dirty="0" err="1" smtClean="0">
              <a:latin typeface="Calibri" pitchFamily="34" charset="0"/>
            </a:rPr>
            <a:t>dimensiuni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colaboreaza</a:t>
          </a:r>
          <a:r>
            <a:rPr lang="en-US" sz="1800" kern="1200" dirty="0" smtClean="0">
              <a:latin typeface="Calibri" pitchFamily="34" charset="0"/>
            </a:rPr>
            <a:t> direct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 - </a:t>
          </a:r>
          <a:r>
            <a:rPr lang="en-US" sz="1800" kern="1200" dirty="0" err="1" smtClean="0">
              <a:latin typeface="Calibri" pitchFamily="34" charset="0"/>
            </a:rPr>
            <a:t>Stabilesc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b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STANDARDE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-</a:t>
          </a:r>
          <a:r>
            <a:rPr lang="en-US" sz="1800" kern="1200" dirty="0" err="1" smtClean="0">
              <a:latin typeface="Calibri" pitchFamily="34" charset="0"/>
            </a:rPr>
            <a:t>Asigura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eliminarea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sau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corectarea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reclamelor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ce</a:t>
          </a:r>
          <a:r>
            <a:rPr lang="en-US" sz="1800" kern="1200" dirty="0" smtClean="0">
              <a:latin typeface="Calibri" pitchFamily="34" charset="0"/>
            </a:rPr>
            <a:t> nu </a:t>
          </a:r>
          <a:r>
            <a:rPr lang="en-US" sz="1800" kern="1200" dirty="0" err="1" smtClean="0">
              <a:latin typeface="Calibri" pitchFamily="34" charset="0"/>
            </a:rPr>
            <a:t>respecta</a:t>
          </a:r>
          <a:r>
            <a:rPr lang="en-US" sz="1800" kern="1200" dirty="0" smtClean="0">
              <a:latin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</a:rPr>
            <a:t>standardele</a:t>
          </a:r>
          <a:endParaRPr lang="en-US" sz="1800" u="sng" kern="1200" dirty="0" smtClean="0">
            <a:latin typeface="Calibri" pitchFamily="34" charset="0"/>
          </a:endParaRPr>
        </a:p>
      </dsp:txBody>
      <dsp:txXfrm>
        <a:off x="60326" y="3166239"/>
        <a:ext cx="7118346" cy="1365683"/>
      </dsp:txXfrm>
    </dsp:sp>
    <dsp:sp modelId="{ADC79EE3-AEF7-4FE0-AC45-00434632E44B}">
      <dsp:nvSpPr>
        <dsp:cNvPr id="0" name=""/>
        <dsp:cNvSpPr/>
      </dsp:nvSpPr>
      <dsp:spPr>
        <a:xfrm>
          <a:off x="2301765" y="1342080"/>
          <a:ext cx="2681404" cy="953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MEDIA care </a:t>
          </a:r>
          <a:r>
            <a:rPr lang="en-US" sz="1500" kern="1200" dirty="0" err="1" smtClean="0"/>
            <a:t>transporta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publicitatea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catre</a:t>
          </a:r>
          <a:r>
            <a:rPr lang="en-US" sz="1500" kern="1200" dirty="0" smtClean="0"/>
            <a:t> public</a:t>
          </a:r>
          <a:endParaRPr lang="en-US" sz="1500" kern="1200" dirty="0"/>
        </a:p>
      </dsp:txBody>
      <dsp:txXfrm>
        <a:off x="2301765" y="1342080"/>
        <a:ext cx="2681404" cy="953314"/>
      </dsp:txXfrm>
    </dsp:sp>
    <dsp:sp modelId="{B69053BC-7CEA-47F3-A9CC-DFAB507EAE0C}">
      <dsp:nvSpPr>
        <dsp:cNvPr id="0" name=""/>
        <dsp:cNvSpPr/>
      </dsp:nvSpPr>
      <dsp:spPr>
        <a:xfrm>
          <a:off x="3541988" y="209641"/>
          <a:ext cx="2894185" cy="977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2. AGENTIILE, </a:t>
          </a:r>
          <a:r>
            <a:rPr lang="en-US" sz="1400" kern="1200" dirty="0" err="1" smtClean="0">
              <a:latin typeface="Calibri" pitchFamily="34" charset="0"/>
            </a:rPr>
            <a:t>responsabile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pentru</a:t>
          </a:r>
          <a:r>
            <a:rPr lang="en-US" sz="1400" kern="1200" dirty="0" smtClean="0">
              <a:latin typeface="Calibri" pitchFamily="34" charset="0"/>
            </a:rPr>
            <a:t> forma </a:t>
          </a:r>
          <a:r>
            <a:rPr lang="en-US" sz="1400" kern="1200" dirty="0" err="1" smtClean="0">
              <a:latin typeface="Calibri" pitchFamily="34" charset="0"/>
            </a:rPr>
            <a:t>si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continutul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publicitatii</a:t>
          </a:r>
          <a:endParaRPr lang="en-US" sz="1400" kern="1200" dirty="0">
            <a:latin typeface="Calibri" pitchFamily="34" charset="0"/>
          </a:endParaRPr>
        </a:p>
      </dsp:txBody>
      <dsp:txXfrm>
        <a:off x="3541988" y="209641"/>
        <a:ext cx="2894185" cy="977642"/>
      </dsp:txXfrm>
    </dsp:sp>
    <dsp:sp modelId="{081D809E-5E66-4F7D-BD51-C7B1CBC25346}">
      <dsp:nvSpPr>
        <dsp:cNvPr id="0" name=""/>
        <dsp:cNvSpPr/>
      </dsp:nvSpPr>
      <dsp:spPr>
        <a:xfrm>
          <a:off x="884560" y="169036"/>
          <a:ext cx="2507644" cy="934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1. </a:t>
          </a:r>
          <a:r>
            <a:rPr lang="en-US" sz="1600" kern="1200" dirty="0" smtClean="0">
              <a:latin typeface="Calibri" pitchFamily="34" charset="0"/>
            </a:rPr>
            <a:t>ANUNTATORII</a:t>
          </a:r>
          <a:r>
            <a:rPr lang="en-US" sz="1400" kern="1200" dirty="0" smtClean="0">
              <a:latin typeface="Calibri" pitchFamily="34" charset="0"/>
            </a:rPr>
            <a:t>, care </a:t>
          </a:r>
          <a:r>
            <a:rPr lang="en-US" sz="1400" kern="1200" dirty="0" err="1" smtClean="0">
              <a:latin typeface="Calibri" pitchFamily="34" charset="0"/>
            </a:rPr>
            <a:t>investesc</a:t>
          </a:r>
          <a:r>
            <a:rPr lang="en-US" sz="1400" kern="1200" dirty="0" smtClean="0">
              <a:latin typeface="Calibri" pitchFamily="34" charset="0"/>
            </a:rPr>
            <a:t> in </a:t>
          </a:r>
          <a:r>
            <a:rPr lang="en-US" sz="1400" kern="1200" dirty="0" err="1" smtClean="0">
              <a:latin typeface="Calibri" pitchFamily="34" charset="0"/>
            </a:rPr>
            <a:t>publicitate</a:t>
          </a:r>
          <a:endParaRPr lang="en-US" sz="1400" kern="1200" dirty="0">
            <a:latin typeface="Calibri" pitchFamily="34" charset="0"/>
          </a:endParaRPr>
        </a:p>
      </dsp:txBody>
      <dsp:txXfrm>
        <a:off x="884560" y="169036"/>
        <a:ext cx="2507644" cy="934006"/>
      </dsp:txXfrm>
    </dsp:sp>
    <dsp:sp modelId="{3617E598-D79E-41BB-8BCD-7AC389D55802}">
      <dsp:nvSpPr>
        <dsp:cNvPr id="0" name=""/>
        <dsp:cNvSpPr/>
      </dsp:nvSpPr>
      <dsp:spPr>
        <a:xfrm>
          <a:off x="457196" y="4"/>
          <a:ext cx="6201085" cy="2881227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CE223-928C-405E-AAD4-F03B01D1CA47}">
      <dsp:nvSpPr>
        <dsp:cNvPr id="0" name=""/>
        <dsp:cNvSpPr/>
      </dsp:nvSpPr>
      <dsp:spPr>
        <a:xfrm>
          <a:off x="2604002" y="2706"/>
          <a:ext cx="5928646" cy="2682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endParaRPr lang="en-US" sz="18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eliminarea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publicitatii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i="1" kern="1200" dirty="0" smtClean="0">
              <a:latin typeface="Calibri" pitchFamily="34" charset="0"/>
            </a:rPr>
            <a:t>negative</a:t>
          </a:r>
          <a:endParaRPr lang="en-US" sz="2400" i="1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cresterea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increderii</a:t>
          </a: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consumatorilor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mesaj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publicitar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u="sng" kern="1200" dirty="0" err="1" smtClean="0">
              <a:latin typeface="Calibri" pitchFamily="34" charset="0"/>
            </a:rPr>
            <a:t>onest</a:t>
          </a:r>
          <a:r>
            <a:rPr lang="en-US" sz="2400" u="sng" kern="1200" dirty="0" smtClean="0">
              <a:latin typeface="Calibri" pitchFamily="34" charset="0"/>
            </a:rPr>
            <a:t>, decent, </a:t>
          </a:r>
          <a:r>
            <a:rPr lang="en-US" sz="2400" u="sng" kern="1200" dirty="0" err="1" smtClean="0">
              <a:latin typeface="Calibri" pitchFamily="34" charset="0"/>
            </a:rPr>
            <a:t>corect</a:t>
          </a:r>
          <a:r>
            <a:rPr lang="en-US" sz="2400" u="sng" kern="1200" dirty="0" smtClean="0">
              <a:latin typeface="Calibri" pitchFamily="34" charset="0"/>
            </a:rPr>
            <a:t> si legal;</a:t>
          </a:r>
          <a:endParaRPr lang="en-US" sz="2400" kern="1200" dirty="0">
            <a:latin typeface="Calibri" pitchFamily="34" charset="0"/>
          </a:endParaRPr>
        </a:p>
      </dsp:txBody>
      <dsp:txXfrm>
        <a:off x="2604002" y="2706"/>
        <a:ext cx="5928646" cy="2682914"/>
      </dsp:txXfrm>
    </dsp:sp>
    <dsp:sp modelId="{BCF20F06-57B0-4AB1-839C-ED64F87F630A}">
      <dsp:nvSpPr>
        <dsp:cNvPr id="0" name=""/>
        <dsp:cNvSpPr/>
      </dsp:nvSpPr>
      <dsp:spPr>
        <a:xfrm>
          <a:off x="0" y="337711"/>
          <a:ext cx="2602251" cy="2011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Calibri" pitchFamily="34" charset="0"/>
            </a:rPr>
            <a:t>Pentru</a:t>
          </a:r>
          <a:r>
            <a:rPr lang="en-US" sz="3600" kern="1200" dirty="0" smtClean="0">
              <a:latin typeface="Calibri" pitchFamily="34" charset="0"/>
            </a:rPr>
            <a:t> </a:t>
          </a:r>
          <a:r>
            <a:rPr lang="en-US" sz="3600" kern="1200" dirty="0" err="1" smtClean="0">
              <a:latin typeface="Calibri" pitchFamily="34" charset="0"/>
            </a:rPr>
            <a:t>industrie</a:t>
          </a:r>
          <a:endParaRPr lang="en-US" sz="3600" kern="1200" dirty="0">
            <a:latin typeface="Calibri" pitchFamily="34" charset="0"/>
          </a:endParaRPr>
        </a:p>
      </dsp:txBody>
      <dsp:txXfrm>
        <a:off x="0" y="337711"/>
        <a:ext cx="2602251" cy="2011858"/>
      </dsp:txXfrm>
    </dsp:sp>
    <dsp:sp modelId="{3C9F21EC-308D-429B-87B3-C606D6952EFD}">
      <dsp:nvSpPr>
        <dsp:cNvPr id="0" name=""/>
        <dsp:cNvSpPr/>
      </dsp:nvSpPr>
      <dsp:spPr>
        <a:xfrm>
          <a:off x="2935854" y="2886806"/>
          <a:ext cx="5595579" cy="259688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Eliminare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rapida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comunicari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gresite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libri" pitchFamily="34" charset="0"/>
            </a:rPr>
            <a:t>Lipsa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costurilor</a:t>
          </a:r>
          <a:r>
            <a:rPr lang="en-US" sz="2400" kern="1200" dirty="0" smtClean="0">
              <a:latin typeface="Calibri" pitchFamily="34" charset="0"/>
            </a:rPr>
            <a:t> </a:t>
          </a:r>
          <a:endParaRPr lang="en-US" sz="2400" kern="1200" dirty="0">
            <a:latin typeface="Calibri" pitchFamily="34" charset="0"/>
          </a:endParaRPr>
        </a:p>
      </dsp:txBody>
      <dsp:txXfrm>
        <a:off x="2935854" y="2886806"/>
        <a:ext cx="5595579" cy="2596886"/>
      </dsp:txXfrm>
    </dsp:sp>
    <dsp:sp modelId="{D72330C2-97BC-4F7D-B180-469D91703334}">
      <dsp:nvSpPr>
        <dsp:cNvPr id="0" name=""/>
        <dsp:cNvSpPr/>
      </dsp:nvSpPr>
      <dsp:spPr>
        <a:xfrm>
          <a:off x="0" y="3171373"/>
          <a:ext cx="2932889" cy="2011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Calibri" pitchFamily="34" charset="0"/>
            </a:rPr>
            <a:t>Pentru</a:t>
          </a:r>
          <a:r>
            <a:rPr lang="en-US" sz="3600" kern="1200" dirty="0" smtClean="0">
              <a:latin typeface="Calibri" pitchFamily="34" charset="0"/>
            </a:rPr>
            <a:t> </a:t>
          </a:r>
          <a:r>
            <a:rPr lang="en-US" sz="3600" kern="1200" dirty="0" err="1" smtClean="0">
              <a:latin typeface="Calibri" pitchFamily="34" charset="0"/>
            </a:rPr>
            <a:t>consumatori</a:t>
          </a:r>
          <a:endParaRPr lang="en-US" sz="3600" kern="1200" dirty="0">
            <a:latin typeface="Calibri" pitchFamily="34" charset="0"/>
          </a:endParaRPr>
        </a:p>
      </dsp:txBody>
      <dsp:txXfrm>
        <a:off x="0" y="3171373"/>
        <a:ext cx="2932889" cy="20118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34747-2FB9-4869-B2FA-4EC9293F6729}">
      <dsp:nvSpPr>
        <dsp:cNvPr id="0" name=""/>
        <dsp:cNvSpPr/>
      </dsp:nvSpPr>
      <dsp:spPr>
        <a:xfrm>
          <a:off x="749421" y="96"/>
          <a:ext cx="1949487" cy="2530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SESIZARI: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- </a:t>
          </a:r>
          <a:r>
            <a:rPr lang="en-US" sz="1400" kern="1200" dirty="0" err="1" smtClean="0">
              <a:latin typeface="Calibri" pitchFamily="34" charset="0"/>
            </a:rPr>
            <a:t>Orice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persoana</a:t>
          </a:r>
          <a:r>
            <a:rPr lang="en-US" sz="1400" kern="1200" dirty="0" smtClean="0">
              <a:latin typeface="Calibri" pitchFamily="34" charset="0"/>
            </a:rPr>
            <a:t>/organism </a:t>
          </a:r>
          <a:r>
            <a:rPr lang="en-US" sz="1400" kern="1200" dirty="0" err="1" smtClean="0">
              <a:latin typeface="Calibri" pitchFamily="34" charset="0"/>
            </a:rPr>
            <a:t>poate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sesiza</a:t>
          </a:r>
          <a:r>
            <a:rPr lang="en-US" sz="1400" kern="1200" dirty="0" smtClean="0">
              <a:latin typeface="Calibri" pitchFamily="34" charset="0"/>
            </a:rPr>
            <a:t> RAC (site, email, </a:t>
          </a:r>
          <a:r>
            <a:rPr lang="en-US" sz="1400" kern="1200" dirty="0" err="1" smtClean="0">
              <a:latin typeface="Calibri" pitchFamily="34" charset="0"/>
            </a:rPr>
            <a:t>posta</a:t>
          </a:r>
          <a:r>
            <a:rPr lang="en-US" sz="1400" kern="1200" dirty="0" smtClean="0">
              <a:latin typeface="Calibri" pitchFamily="34" charset="0"/>
            </a:rPr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-</a:t>
          </a:r>
          <a:r>
            <a:rPr lang="en-US" sz="1400" kern="1200" dirty="0" err="1" smtClean="0">
              <a:latin typeface="Calibri" pitchFamily="34" charset="0"/>
            </a:rPr>
            <a:t>autosesizarea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membrilor</a:t>
          </a:r>
          <a:r>
            <a:rPr lang="en-US" sz="1400" kern="1200" dirty="0" smtClean="0">
              <a:latin typeface="Calibri" pitchFamily="34" charset="0"/>
            </a:rPr>
            <a:t> RAC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-</a:t>
          </a:r>
          <a:r>
            <a:rPr lang="en-US" sz="1400" kern="1200" dirty="0" err="1" smtClean="0">
              <a:latin typeface="Calibri" pitchFamily="34" charset="0"/>
            </a:rPr>
            <a:t>sesizare</a:t>
          </a:r>
          <a:r>
            <a:rPr lang="en-US" sz="1400" kern="1200" dirty="0" smtClean="0">
              <a:latin typeface="Calibri" pitchFamily="34" charset="0"/>
            </a:rPr>
            <a:t> din </a:t>
          </a:r>
          <a:r>
            <a:rPr lang="en-US" sz="1400" kern="1200" dirty="0" err="1" smtClean="0">
              <a:latin typeface="Calibri" pitchFamily="34" charset="0"/>
            </a:rPr>
            <a:t>partea</a:t>
          </a:r>
          <a:r>
            <a:rPr lang="en-US" sz="1400" kern="1200" dirty="0" smtClean="0">
              <a:latin typeface="Calibri" pitchFamily="34" charset="0"/>
            </a:rPr>
            <a:t> CNA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- </a:t>
          </a:r>
          <a:r>
            <a:rPr lang="en-US" sz="1400" kern="1200" dirty="0" err="1" smtClean="0">
              <a:latin typeface="Calibri" pitchFamily="34" charset="0"/>
            </a:rPr>
            <a:t>Sesizare</a:t>
          </a:r>
          <a:r>
            <a:rPr lang="en-US" sz="1400" kern="1200" dirty="0" smtClean="0">
              <a:latin typeface="Calibri" pitchFamily="34" charset="0"/>
            </a:rPr>
            <a:t> din </a:t>
          </a:r>
          <a:r>
            <a:rPr lang="en-US" sz="1400" kern="1200" dirty="0" err="1" smtClean="0">
              <a:latin typeface="Calibri" pitchFamily="34" charset="0"/>
            </a:rPr>
            <a:t>partea</a:t>
          </a:r>
          <a:r>
            <a:rPr lang="en-US" sz="1400" kern="1200" dirty="0" smtClean="0">
              <a:latin typeface="Calibri" pitchFamily="34" charset="0"/>
            </a:rPr>
            <a:t> ANAF</a:t>
          </a:r>
          <a:endParaRPr lang="en-US" sz="1400" kern="1200" dirty="0">
            <a:latin typeface="Calibri" pitchFamily="34" charset="0"/>
          </a:endParaRPr>
        </a:p>
      </dsp:txBody>
      <dsp:txXfrm>
        <a:off x="749421" y="96"/>
        <a:ext cx="1949487" cy="2530352"/>
      </dsp:txXfrm>
    </dsp:sp>
    <dsp:sp modelId="{04C0EA2C-F5AC-4AB8-9F32-038482C30F22}">
      <dsp:nvSpPr>
        <dsp:cNvPr id="0" name=""/>
        <dsp:cNvSpPr/>
      </dsp:nvSpPr>
      <dsp:spPr>
        <a:xfrm>
          <a:off x="2843193" y="1061961"/>
          <a:ext cx="347595" cy="4066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alibri" pitchFamily="34" charset="0"/>
          </a:endParaRPr>
        </a:p>
      </dsp:txBody>
      <dsp:txXfrm>
        <a:off x="2843193" y="1061961"/>
        <a:ext cx="347595" cy="406621"/>
      </dsp:txXfrm>
    </dsp:sp>
    <dsp:sp modelId="{45F29B59-7685-4857-993F-31311BC0C1B1}">
      <dsp:nvSpPr>
        <dsp:cNvPr id="0" name=""/>
        <dsp:cNvSpPr/>
      </dsp:nvSpPr>
      <dsp:spPr>
        <a:xfrm>
          <a:off x="3354749" y="491937"/>
          <a:ext cx="1914186" cy="15466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-</a:t>
          </a:r>
          <a:r>
            <a:rPr lang="en-US" sz="1600" kern="1200" dirty="0" err="1" smtClean="0">
              <a:latin typeface="Calibri" pitchFamily="34" charset="0"/>
            </a:rPr>
            <a:t>Intrunire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Comitet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Etic</a:t>
          </a:r>
          <a:r>
            <a:rPr lang="en-US" sz="1600" kern="1200" dirty="0" smtClean="0">
              <a:latin typeface="Calibri" pitchFamily="34" charset="0"/>
            </a:rPr>
            <a:t> in max 4 </a:t>
          </a:r>
          <a:r>
            <a:rPr lang="en-US" sz="1600" kern="1200" dirty="0" err="1" smtClean="0">
              <a:latin typeface="Calibri" pitchFamily="34" charset="0"/>
            </a:rPr>
            <a:t>zile</a:t>
          </a:r>
          <a:r>
            <a:rPr lang="en-US" sz="1600" kern="1200" dirty="0" smtClean="0">
              <a:latin typeface="Calibri" pitchFamily="34" charset="0"/>
            </a:rPr>
            <a:t> de la </a:t>
          </a:r>
          <a:r>
            <a:rPr lang="en-US" sz="1600" kern="1200" dirty="0" err="1" smtClean="0">
              <a:latin typeface="Calibri" pitchFamily="34" charset="0"/>
            </a:rPr>
            <a:t>sesizare</a:t>
          </a:r>
          <a:endParaRPr lang="en-US" sz="1600" kern="1200" dirty="0" smtClean="0"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-</a:t>
          </a:r>
          <a:r>
            <a:rPr lang="en-US" sz="1600" kern="1200" dirty="0" err="1" smtClean="0">
              <a:latin typeface="Calibri" pitchFamily="34" charset="0"/>
            </a:rPr>
            <a:t>analizare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documentatie</a:t>
          </a:r>
          <a:endParaRPr lang="en-US" sz="1600" kern="1200" dirty="0" smtClean="0"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Calibri" pitchFamily="34" charset="0"/>
          </a:endParaRPr>
        </a:p>
      </dsp:txBody>
      <dsp:txXfrm>
        <a:off x="3354749" y="491937"/>
        <a:ext cx="1914186" cy="1546669"/>
      </dsp:txXfrm>
    </dsp:sp>
    <dsp:sp modelId="{B4A1D8AC-F197-4ABA-A2C5-528B36D300FE}">
      <dsp:nvSpPr>
        <dsp:cNvPr id="0" name=""/>
        <dsp:cNvSpPr/>
      </dsp:nvSpPr>
      <dsp:spPr>
        <a:xfrm>
          <a:off x="5413220" y="1061961"/>
          <a:ext cx="347595" cy="4066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alibri" pitchFamily="34" charset="0"/>
          </a:endParaRPr>
        </a:p>
      </dsp:txBody>
      <dsp:txXfrm>
        <a:off x="5413220" y="1061961"/>
        <a:ext cx="347595" cy="406621"/>
      </dsp:txXfrm>
    </dsp:sp>
    <dsp:sp modelId="{8145F2F1-B139-4C77-90E2-EEA79310DFA3}">
      <dsp:nvSpPr>
        <dsp:cNvPr id="0" name=""/>
        <dsp:cNvSpPr/>
      </dsp:nvSpPr>
      <dsp:spPr>
        <a:xfrm>
          <a:off x="5924776" y="491194"/>
          <a:ext cx="1784002" cy="1548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itchFamily="34" charset="0"/>
            </a:rPr>
            <a:t>Dupa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dezbateri</a:t>
          </a:r>
          <a:r>
            <a:rPr lang="en-US" sz="1500" kern="1200" dirty="0" smtClean="0">
              <a:latin typeface="Calibri" pitchFamily="34" charset="0"/>
            </a:rPr>
            <a:t>, </a:t>
          </a:r>
          <a:r>
            <a:rPr lang="en-US" sz="1500" kern="1200" dirty="0" err="1" smtClean="0">
              <a:latin typeface="Calibri" pitchFamily="34" charset="0"/>
            </a:rPr>
            <a:t>decizia</a:t>
          </a:r>
          <a:r>
            <a:rPr lang="en-US" sz="1500" kern="1200" dirty="0" smtClean="0">
              <a:latin typeface="Calibri" pitchFamily="34" charset="0"/>
            </a:rPr>
            <a:t> e </a:t>
          </a:r>
          <a:r>
            <a:rPr lang="en-US" sz="1500" kern="1200" dirty="0" err="1" smtClean="0">
              <a:latin typeface="Calibri" pitchFamily="34" charset="0"/>
            </a:rPr>
            <a:t>trimisa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partilor</a:t>
          </a:r>
          <a:r>
            <a:rPr lang="en-US" sz="1500" kern="1200" dirty="0" smtClean="0">
              <a:latin typeface="Calibri" pitchFamily="34" charset="0"/>
            </a:rPr>
            <a:t>, cu </a:t>
          </a:r>
          <a:r>
            <a:rPr lang="en-US" sz="1500" kern="1200" dirty="0" err="1" smtClean="0">
              <a:latin typeface="Calibri" pitchFamily="34" charset="0"/>
            </a:rPr>
            <a:t>posibilitatea</a:t>
          </a:r>
          <a:r>
            <a:rPr lang="en-US" sz="1500" kern="1200" dirty="0" smtClean="0">
              <a:latin typeface="Calibri" pitchFamily="34" charset="0"/>
            </a:rPr>
            <a:t> de </a:t>
          </a:r>
          <a:r>
            <a:rPr lang="en-US" sz="1500" kern="1200" dirty="0" err="1" smtClean="0">
              <a:latin typeface="Calibri" pitchFamily="34" charset="0"/>
            </a:rPr>
            <a:t>solutionare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amiabila</a:t>
          </a:r>
          <a:endParaRPr lang="en-US" sz="1500" kern="1200" dirty="0">
            <a:latin typeface="Calibri" pitchFamily="34" charset="0"/>
          </a:endParaRPr>
        </a:p>
      </dsp:txBody>
      <dsp:txXfrm>
        <a:off x="5924776" y="491194"/>
        <a:ext cx="1784002" cy="1548155"/>
      </dsp:txXfrm>
    </dsp:sp>
    <dsp:sp modelId="{7DD248F9-783A-4DD7-AF10-DD43B5501B66}">
      <dsp:nvSpPr>
        <dsp:cNvPr id="0" name=""/>
        <dsp:cNvSpPr/>
      </dsp:nvSpPr>
      <dsp:spPr>
        <a:xfrm rot="5459655">
          <a:off x="6476048" y="2416525"/>
          <a:ext cx="634441" cy="4066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alibri" pitchFamily="34" charset="0"/>
          </a:endParaRPr>
        </a:p>
      </dsp:txBody>
      <dsp:txXfrm rot="5459655">
        <a:off x="6476048" y="2416525"/>
        <a:ext cx="634441" cy="406621"/>
      </dsp:txXfrm>
    </dsp:sp>
    <dsp:sp modelId="{E493E82B-91FF-4D66-90D8-EC3658560E83}">
      <dsp:nvSpPr>
        <dsp:cNvPr id="0" name=""/>
        <dsp:cNvSpPr/>
      </dsp:nvSpPr>
      <dsp:spPr>
        <a:xfrm>
          <a:off x="5827876" y="3236229"/>
          <a:ext cx="1883066" cy="1516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itchFamily="34" charset="0"/>
            </a:rPr>
            <a:t>Decizia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este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transmisa</a:t>
          </a:r>
          <a:r>
            <a:rPr lang="en-US" sz="1500" kern="1200" dirty="0" smtClean="0">
              <a:latin typeface="Calibri" pitchFamily="34" charset="0"/>
            </a:rPr>
            <a:t> la CNA</a:t>
          </a:r>
          <a:endParaRPr lang="en-US" sz="1500" kern="1200" dirty="0">
            <a:latin typeface="Calibri" pitchFamily="34" charset="0"/>
          </a:endParaRPr>
        </a:p>
      </dsp:txBody>
      <dsp:txXfrm>
        <a:off x="5827876" y="3236229"/>
        <a:ext cx="1883066" cy="1516871"/>
      </dsp:txXfrm>
    </dsp:sp>
    <dsp:sp modelId="{30CC65C5-95CF-442F-8236-147755388009}">
      <dsp:nvSpPr>
        <dsp:cNvPr id="0" name=""/>
        <dsp:cNvSpPr/>
      </dsp:nvSpPr>
      <dsp:spPr>
        <a:xfrm rot="10801716">
          <a:off x="5334372" y="3790725"/>
          <a:ext cx="348742" cy="4066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alibri" pitchFamily="34" charset="0"/>
          </a:endParaRPr>
        </a:p>
      </dsp:txBody>
      <dsp:txXfrm rot="10801716">
        <a:off x="5334372" y="3790725"/>
        <a:ext cx="348742" cy="406621"/>
      </dsp:txXfrm>
    </dsp:sp>
    <dsp:sp modelId="{459776D2-C740-44C8-9AD5-EC11CDFA2B0B}">
      <dsp:nvSpPr>
        <dsp:cNvPr id="0" name=""/>
        <dsp:cNvSpPr/>
      </dsp:nvSpPr>
      <dsp:spPr>
        <a:xfrm>
          <a:off x="3283475" y="3224833"/>
          <a:ext cx="1886395" cy="1537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itchFamily="34" charset="0"/>
            </a:rPr>
            <a:t>Diferente</a:t>
          </a:r>
          <a:r>
            <a:rPr lang="en-US" sz="1500" kern="1200" dirty="0" smtClean="0">
              <a:latin typeface="Calibri" pitchFamily="34" charset="0"/>
            </a:rPr>
            <a:t> de </a:t>
          </a:r>
          <a:r>
            <a:rPr lang="en-US" sz="1500" kern="1200" dirty="0" err="1" smtClean="0">
              <a:latin typeface="Calibri" pitchFamily="34" charset="0"/>
            </a:rPr>
            <a:t>opinie</a:t>
          </a:r>
          <a:r>
            <a:rPr lang="en-US" sz="1500" kern="1200" dirty="0" smtClean="0">
              <a:latin typeface="Calibri" pitchFamily="34" charset="0"/>
            </a:rPr>
            <a:t> =&gt; </a:t>
          </a:r>
          <a:r>
            <a:rPr lang="en-US" sz="1500" kern="1200" dirty="0" err="1" smtClean="0">
              <a:latin typeface="Calibri" pitchFamily="34" charset="0"/>
            </a:rPr>
            <a:t>consultare</a:t>
          </a:r>
          <a:r>
            <a:rPr lang="en-US" sz="1500" kern="1200" dirty="0" smtClean="0">
              <a:latin typeface="Calibri" pitchFamily="34" charset="0"/>
            </a:rPr>
            <a:t> in 24 de ore de la data </a:t>
          </a:r>
          <a:r>
            <a:rPr lang="en-US" sz="1500" kern="1200" dirty="0" err="1" smtClean="0">
              <a:latin typeface="Calibri" pitchFamily="34" charset="0"/>
            </a:rPr>
            <a:t>divergentei</a:t>
          </a:r>
          <a:endParaRPr lang="en-US" sz="1500" kern="1200" dirty="0">
            <a:latin typeface="Calibri" pitchFamily="34" charset="0"/>
          </a:endParaRPr>
        </a:p>
      </dsp:txBody>
      <dsp:txXfrm>
        <a:off x="3283475" y="3224833"/>
        <a:ext cx="1886395" cy="1537127"/>
      </dsp:txXfrm>
    </dsp:sp>
    <dsp:sp modelId="{FABFFC2D-3628-4FAA-AA98-0E198698F26F}">
      <dsp:nvSpPr>
        <dsp:cNvPr id="0" name=""/>
        <dsp:cNvSpPr/>
      </dsp:nvSpPr>
      <dsp:spPr>
        <a:xfrm rot="10800000">
          <a:off x="2791595" y="3790085"/>
          <a:ext cx="347595" cy="4066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alibri" pitchFamily="34" charset="0"/>
          </a:endParaRPr>
        </a:p>
      </dsp:txBody>
      <dsp:txXfrm rot="10800000">
        <a:off x="2791595" y="3790085"/>
        <a:ext cx="347595" cy="406621"/>
      </dsp:txXfrm>
    </dsp:sp>
    <dsp:sp modelId="{BE4370DC-65C0-43E7-A6D3-724E886FA391}">
      <dsp:nvSpPr>
        <dsp:cNvPr id="0" name=""/>
        <dsp:cNvSpPr/>
      </dsp:nvSpPr>
      <dsp:spPr>
        <a:xfrm>
          <a:off x="936172" y="3186289"/>
          <a:ext cx="1691462" cy="161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itchFamily="34" charset="0"/>
            </a:rPr>
            <a:t>Decizie</a:t>
          </a:r>
          <a:r>
            <a:rPr lang="en-US" sz="1500" kern="1200" dirty="0" smtClean="0">
              <a:latin typeface="Calibri" pitchFamily="34" charset="0"/>
            </a:rPr>
            <a:t> </a:t>
          </a:r>
          <a:r>
            <a:rPr lang="en-US" sz="1500" kern="1200" dirty="0" err="1" smtClean="0">
              <a:latin typeface="Calibri" pitchFamily="34" charset="0"/>
            </a:rPr>
            <a:t>finala</a:t>
          </a:r>
          <a:r>
            <a:rPr lang="en-US" sz="1500" kern="1200" dirty="0" smtClean="0">
              <a:latin typeface="Calibri" pitchFamily="34" charset="0"/>
            </a:rPr>
            <a:t> CNA</a:t>
          </a:r>
          <a:endParaRPr lang="en-US" sz="1500" kern="1200" dirty="0">
            <a:latin typeface="Calibri" pitchFamily="34" charset="0"/>
          </a:endParaRPr>
        </a:p>
      </dsp:txBody>
      <dsp:txXfrm>
        <a:off x="936172" y="3186289"/>
        <a:ext cx="1691462" cy="161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D6EF6-8F59-4F50-AC96-FDB938C40C4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F20B-08C1-48CC-9681-703A62C89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2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DBA0-9229-46FB-8F90-213A28E1A8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DBA0-9229-46FB-8F90-213A28E1A8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DBA0-9229-46FB-8F90-213A28E1A8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223E-6B90-4A84-8C3F-1EF5F4E2076D}" type="slidenum">
              <a:rPr lang="en-GB">
                <a:latin typeface="Arial" charset="0"/>
              </a:rPr>
              <a:pPr/>
              <a:t>10</a:t>
            </a:fld>
            <a:endParaRPr lang="en-GB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8ACC4-A098-4D16-87E3-A7444F494579}" type="slidenum">
              <a:rPr lang="en-GB">
                <a:latin typeface="Arial" charset="0"/>
              </a:rPr>
              <a:pPr/>
              <a:t>12</a:t>
            </a:fld>
            <a:endParaRPr lang="en-GB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AF100-6693-4639-AF49-CA80486C5D29}" type="slidenum">
              <a:rPr lang="en-GB">
                <a:latin typeface="Arial" charset="0"/>
              </a:rPr>
              <a:pPr/>
              <a:t>13</a:t>
            </a:fld>
            <a:endParaRPr lang="en-GB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9DAD6-33F0-434F-BCB8-0112AC05115D}" type="slidenum">
              <a:rPr lang="en-GB">
                <a:latin typeface="Arial" charset="0"/>
              </a:rPr>
              <a:pPr/>
              <a:t>15</a:t>
            </a:fld>
            <a:endParaRPr lang="en-GB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9C0BF-D3C0-48B0-B8E4-690579711605}" type="slidenum">
              <a:rPr lang="en-GB">
                <a:latin typeface="Arial" charset="0"/>
              </a:rPr>
              <a:pPr/>
              <a:t>16</a:t>
            </a:fld>
            <a:endParaRPr lang="en-GB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679D2-25C4-44A4-A0ED-DBA0E1E8D5CD}" type="slidenum">
              <a:rPr lang="en-GB">
                <a:latin typeface="Arial" charset="0"/>
              </a:rPr>
              <a:pPr/>
              <a:t>17</a:t>
            </a:fld>
            <a:endParaRPr lang="en-GB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EA0000"/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X:\Ioana V\prez RAC\logo_RAC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28702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42950" indent="-285750">
              <a:buClr>
                <a:srgbClr val="EA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X:\Ioana V\prez RAC\logo_RAC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2135"/>
            <a:ext cx="14351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X:\Ioana V\prez RAC\logo_RAC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28702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58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D6D422-E77D-4AAD-A4CB-BE636FCAF49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A954BCD-1E2F-44F3-BEDE-DDCF58872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E1FB-275A-4A8E-8B88-E1806B945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D6D422-E77D-4AAD-A4CB-BE636FCAF49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A954BCD-1E2F-44F3-BEDE-DDCF58872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Ioana V\prez RAC\Untitled_Texture_CCXXXXXXI_by_aqueous_sun_textures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09"/>
          <a:stretch/>
        </p:blipFill>
        <p:spPr bwMode="auto">
          <a:xfrm>
            <a:off x="0" y="-20637"/>
            <a:ext cx="9148526" cy="68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effectLst/>
          <a:latin typeface="Gabriola" panose="04040605051002020D02" pitchFamily="8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EA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Oana Cociasu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Presedinte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RAC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05930"/>
            <a:ext cx="8839200" cy="1470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Rolul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RAC in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drumul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reclamei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catre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consumator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si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inapoi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67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sz="quarter" idx="1"/>
          </p:nvPr>
        </p:nvSpPr>
        <p:spPr bwMode="auto">
          <a:xfrm>
            <a:off x="685800" y="2209800"/>
            <a:ext cx="3749040" cy="4572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REACTIV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analizeaza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plangeri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judeca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” 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poate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aplica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sanctiuni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16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0" y="2209800"/>
            <a:ext cx="3749040" cy="434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ACTIV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informeaza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educa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monitorizeaza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imbunatateste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std.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2400" b="1" dirty="0" smtClean="0">
              <a:solidFill>
                <a:srgbClr val="0603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emite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Codul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practica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5" name="Rectangle 16"/>
          <p:cNvSpPr>
            <a:spLocks noChangeArrowheads="1"/>
          </p:cNvSpPr>
          <p:nvPr/>
        </p:nvSpPr>
        <p:spPr bwMode="auto">
          <a:xfrm>
            <a:off x="381000" y="381000"/>
            <a:ext cx="8382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3600" dirty="0" err="1" smtClean="0">
                <a:latin typeface="Calibri" pitchFamily="34" charset="0"/>
              </a:rPr>
              <a:t>Ce</a:t>
            </a:r>
            <a:r>
              <a:rPr lang="en-US" sz="3600" dirty="0" smtClean="0">
                <a:latin typeface="Calibri" pitchFamily="34" charset="0"/>
              </a:rPr>
              <a:t> face un organism de </a:t>
            </a:r>
            <a:r>
              <a:rPr lang="en-US" sz="3600" dirty="0" err="1" smtClean="0">
                <a:latin typeface="Calibri" pitchFamily="34" charset="0"/>
              </a:rPr>
              <a:t>autoreglementare</a:t>
            </a:r>
            <a:r>
              <a:rPr lang="en-US" sz="3600" dirty="0" smtClean="0">
                <a:latin typeface="Calibri" pitchFamily="34" charset="0"/>
              </a:rPr>
              <a:t>?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2133600" cy="2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576388"/>
            <a:ext cx="6486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1"/>
          <p:cNvSpPr>
            <a:spLocks noGrp="1"/>
          </p:cNvSpPr>
          <p:nvPr>
            <p:ph/>
          </p:nvPr>
        </p:nvSpPr>
        <p:spPr bwMode="auto">
          <a:xfrm>
            <a:off x="228600" y="1828800"/>
            <a:ext cx="8763000" cy="4343400"/>
          </a:xfrm>
          <a:noFill/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1)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Nu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exista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legislatie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unitara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UE</a:t>
            </a:r>
          </a:p>
          <a:p>
            <a:pPr>
              <a:buNone/>
            </a:pP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Exista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Directive 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Recomandari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ale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Comisiei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Europene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=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norme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ce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trebuie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integrate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in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legislatie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catre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fiecare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tara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membra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.</a:t>
            </a: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2)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Exista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multe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Legi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in Rom care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intervin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in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comunicarea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comerciala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(i.e.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Legea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Publicitatii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a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AudioVizualului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Legea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ANMDM, etc)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3) 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multe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autoritati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emitente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implicate in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comunicarea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comerciala</a:t>
            </a: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(i.e. MSP, ANMDM, ANPC,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MEc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MFin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P, etc)</a:t>
            </a:r>
          </a:p>
          <a:p>
            <a:pPr>
              <a:buNone/>
            </a:pPr>
            <a:r>
              <a:rPr lang="en-US" sz="3200" dirty="0" smtClean="0">
                <a:latin typeface="Book Antiqua"/>
                <a:ea typeface="ＭＳ Ｐゴシック" pitchFamily="34" charset="-128"/>
              </a:rPr>
              <a:t>				     ↓</a:t>
            </a:r>
            <a:endParaRPr lang="en-US" sz="3200" dirty="0" smtClean="0">
              <a:latin typeface="Calibri" pitchFamily="34" charset="0"/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odul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strans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toate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cele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de mai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intr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-un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singur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document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381000" y="685800"/>
            <a:ext cx="5486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3600" dirty="0" smtClean="0">
                <a:latin typeface="Calibri" pitchFamily="34" charset="0"/>
              </a:rPr>
              <a:t>De ce un Cod de </a:t>
            </a:r>
            <a:r>
              <a:rPr lang="en-US" sz="3600" dirty="0" err="1" smtClean="0">
                <a:latin typeface="Calibri" pitchFamily="34" charset="0"/>
              </a:rPr>
              <a:t>Practica</a:t>
            </a:r>
            <a:r>
              <a:rPr lang="en-US" sz="3600" dirty="0" smtClean="0">
                <a:latin typeface="Calibri" pitchFamily="34" charset="0"/>
              </a:rPr>
              <a:t> ?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1"/>
          <p:cNvSpPr>
            <a:spLocks noGrp="1"/>
          </p:cNvSpPr>
          <p:nvPr>
            <p:ph/>
          </p:nvPr>
        </p:nvSpPr>
        <p:spPr bwMode="auto">
          <a:xfrm>
            <a:off x="0" y="1143000"/>
            <a:ext cx="4953000" cy="5791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Codurile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companiilor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Codurile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industriilor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Codurile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nationale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Cod European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ICC Code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2771" name="Rectangle 16"/>
          <p:cNvSpPr>
            <a:spLocks noChangeArrowheads="1"/>
          </p:cNvSpPr>
          <p:nvPr/>
        </p:nvSpPr>
        <p:spPr bwMode="auto">
          <a:xfrm>
            <a:off x="381000" y="228600"/>
            <a:ext cx="8382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r>
              <a:rPr lang="en-US" sz="3600" dirty="0">
                <a:latin typeface="Calibri" pitchFamily="34" charset="0"/>
              </a:rPr>
              <a:t>Cum se </a:t>
            </a:r>
            <a:r>
              <a:rPr lang="en-US" sz="4800" dirty="0" err="1">
                <a:latin typeface="Calibri" pitchFamily="34" charset="0"/>
              </a:rPr>
              <a:t>genereaza</a:t>
            </a:r>
            <a:r>
              <a:rPr lang="en-US" sz="3600" dirty="0">
                <a:latin typeface="Calibri" pitchFamily="34" charset="0"/>
              </a:rPr>
              <a:t> un cod?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455137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4400" y="152400"/>
            <a:ext cx="7696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4889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Calibri" pitchFamily="34" charset="0"/>
              </a:rPr>
              <a:t>Codul</a:t>
            </a:r>
            <a:r>
              <a:rPr lang="en-US" sz="4000" dirty="0" smtClean="0">
                <a:latin typeface="Calibri" pitchFamily="34" charset="0"/>
              </a:rPr>
              <a:t> de </a:t>
            </a:r>
            <a:r>
              <a:rPr lang="en-US" sz="4000" dirty="0" err="1" smtClean="0">
                <a:latin typeface="Calibri" pitchFamily="34" charset="0"/>
              </a:rPr>
              <a:t>Practica</a:t>
            </a:r>
            <a:r>
              <a:rPr lang="en-US" sz="4000" dirty="0" smtClean="0">
                <a:latin typeface="Calibri" pitchFamily="34" charset="0"/>
              </a:rPr>
              <a:t> in </a:t>
            </a:r>
            <a:r>
              <a:rPr lang="en-US" sz="4000" dirty="0" err="1" smtClean="0">
                <a:latin typeface="Calibri" pitchFamily="34" charset="0"/>
              </a:rPr>
              <a:t>Publicitate</a:t>
            </a: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endParaRPr lang="en-US" sz="4000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D</a:t>
            </a:r>
            <a:r>
              <a:rPr lang="en-US" sz="2800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ocument </a:t>
            </a:r>
            <a:r>
              <a:rPr lang="en-US" sz="2800" dirty="0" err="1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elaborat</a:t>
            </a:r>
            <a:r>
              <a:rPr lang="en-US" sz="2800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in 2000,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revizuit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fiecare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ani</a:t>
            </a:r>
            <a:endParaRPr lang="en-US" sz="28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Diferit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de </a:t>
            </a:r>
            <a:r>
              <a:rPr lang="en-US" sz="2800" dirty="0" err="1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Codul</a:t>
            </a:r>
            <a:r>
              <a:rPr lang="en-US" sz="2800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C.N.A</a:t>
            </a:r>
          </a:p>
          <a:p>
            <a:r>
              <a:rPr lang="en-US" dirty="0" err="1" smtClean="0">
                <a:ea typeface="ＭＳ Ｐゴシック" pitchFamily="34" charset="-128"/>
              </a:rPr>
              <a:t>Codul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nu </a:t>
            </a:r>
            <a:r>
              <a:rPr lang="en-US" dirty="0" smtClean="0">
                <a:ea typeface="ＭＳ Ｐゴシック" pitchFamily="34" charset="-128"/>
              </a:rPr>
              <a:t>are </a:t>
            </a:r>
            <a:r>
              <a:rPr lang="en-US" dirty="0" err="1" smtClean="0">
                <a:ea typeface="ＭＳ Ｐゴシック" pitchFamily="34" charset="-128"/>
              </a:rPr>
              <a:t>forta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unui</a:t>
            </a:r>
            <a:r>
              <a:rPr lang="en-US" dirty="0" smtClean="0">
                <a:ea typeface="ＭＳ Ｐゴシック" pitchFamily="34" charset="-128"/>
              </a:rPr>
              <a:t> act </a:t>
            </a:r>
            <a:r>
              <a:rPr lang="en-US" dirty="0" err="1" smtClean="0">
                <a:ea typeface="ＭＳ Ｐゴシック" pitchFamily="34" charset="-128"/>
              </a:rPr>
              <a:t>normativ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ci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suplimenteaza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legile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aplicabile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asigurand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integritatea</a:t>
            </a:r>
            <a:r>
              <a:rPr lang="en-US" dirty="0" smtClean="0">
                <a:ea typeface="ＭＳ Ｐゴシック" pitchFamily="34" charset="-128"/>
              </a:rPr>
              <a:t> si </a:t>
            </a:r>
            <a:r>
              <a:rPr lang="en-US" dirty="0" err="1" smtClean="0">
                <a:ea typeface="ＭＳ Ｐゴシック" pitchFamily="34" charset="-128"/>
              </a:rPr>
              <a:t>onestitatea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Comunicarilor</a:t>
            </a:r>
            <a:endParaRPr lang="en-US" dirty="0" smtClean="0">
              <a:ea typeface="ＭＳ Ｐゴシック" pitchFamily="34" charset="-128"/>
            </a:endParaRPr>
          </a:p>
          <a:p>
            <a:endParaRPr lang="en-US" sz="28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Obligatoriu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pentru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membrii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RAC (incl.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deciziile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 CE)</a:t>
            </a:r>
          </a:p>
          <a:p>
            <a:endParaRPr lang="en-US" sz="28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28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28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2209800"/>
            <a:ext cx="31652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1"/>
          <p:cNvSpPr>
            <a:spLocks noGrp="1"/>
          </p:cNvSpPr>
          <p:nvPr>
            <p:ph sz="quarter" idx="1"/>
          </p:nvPr>
        </p:nvSpPr>
        <p:spPr bwMode="auto">
          <a:xfrm>
            <a:off x="304800" y="1981200"/>
            <a:ext cx="4358640" cy="441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audiovizuale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(cinema si video) 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tiparite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, mat.</a:t>
            </a:r>
          </a:p>
          <a:p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Promotionale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,</a:t>
            </a: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prin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alte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medii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afisate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imagini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in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miscare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prin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mijloace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electronice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telefonia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fixa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si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mobila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online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(e-mail, banner, pop-up).</a:t>
            </a:r>
            <a:endParaRPr lang="en-US" sz="24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8675" name="Rectangle 16"/>
          <p:cNvSpPr>
            <a:spLocks noChangeArrowheads="1"/>
          </p:cNvSpPr>
          <p:nvPr/>
        </p:nvSpPr>
        <p:spPr bwMode="auto">
          <a:xfrm>
            <a:off x="228600" y="533400"/>
            <a:ext cx="6019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4800" dirty="0" err="1" smtClean="0">
                <a:latin typeface="Calibri" pitchFamily="34" charset="0"/>
              </a:rPr>
              <a:t>Codul</a:t>
            </a:r>
            <a:r>
              <a:rPr lang="en-US" sz="4800" dirty="0" smtClean="0">
                <a:latin typeface="Calibri" pitchFamily="34" charset="0"/>
              </a:rPr>
              <a:t> se </a:t>
            </a:r>
            <a:r>
              <a:rPr lang="en-US" sz="4800" dirty="0" err="1" smtClean="0">
                <a:latin typeface="Calibri" pitchFamily="34" charset="0"/>
              </a:rPr>
              <a:t>aplica</a:t>
            </a:r>
            <a:r>
              <a:rPr lang="en-US" sz="4800" dirty="0" smtClean="0">
                <a:latin typeface="Calibri" pitchFamily="34" charset="0"/>
              </a:rPr>
              <a:t>:  </a:t>
            </a:r>
            <a:endParaRPr lang="en-US" sz="48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0959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971800"/>
            <a:ext cx="1905000" cy="23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3580" y="3276600"/>
            <a:ext cx="25707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1"/>
          <p:cNvSpPr>
            <a:spLocks noGrp="1"/>
          </p:cNvSpPr>
          <p:nvPr>
            <p:ph sz="quarter" idx="1"/>
          </p:nvPr>
        </p:nvSpPr>
        <p:spPr bwMode="auto">
          <a:xfrm>
            <a:off x="228600" y="1524000"/>
            <a:ext cx="3886200" cy="4724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in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scop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educational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sau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interes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public general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pentru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produse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medicale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si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tratamente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destinate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profesionistilor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medici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veterinari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etc);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continutului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editorial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724400" y="2286000"/>
            <a:ext cx="3958590" cy="3810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organelor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publice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ale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Statului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;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comunicarilor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cu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caracter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politic</a:t>
            </a:r>
          </a:p>
          <a:p>
            <a:endParaRPr lang="en-US" sz="2400" dirty="0" smtClean="0">
              <a:latin typeface="Calibri" pitchFamily="34" charset="0"/>
              <a:ea typeface="ＭＳ Ｐゴシック" pitchFamily="34" charset="-128"/>
              <a:sym typeface="Wingdings" pitchFamily="2" charset="2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699" name="Rectangle 16"/>
          <p:cNvSpPr>
            <a:spLocks noChangeArrowheads="1"/>
          </p:cNvSpPr>
          <p:nvPr/>
        </p:nvSpPr>
        <p:spPr bwMode="auto">
          <a:xfrm>
            <a:off x="381000" y="304800"/>
            <a:ext cx="8382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3600" dirty="0" err="1" smtClean="0">
                <a:latin typeface="Calibri" pitchFamily="34" charset="0"/>
              </a:rPr>
              <a:t>Codul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nu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se </a:t>
            </a:r>
            <a:r>
              <a:rPr lang="en-US" sz="3600" dirty="0" err="1">
                <a:latin typeface="Calibri" pitchFamily="34" charset="0"/>
              </a:rPr>
              <a:t>aplica</a:t>
            </a:r>
            <a:r>
              <a:rPr lang="en-US" sz="3600" dirty="0">
                <a:latin typeface="Calibri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038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1"/>
          <p:cNvSpPr>
            <a:spLocks noGrp="1"/>
          </p:cNvSpPr>
          <p:nvPr>
            <p:ph/>
          </p:nvPr>
        </p:nvSpPr>
        <p:spPr bwMode="auto">
          <a:xfrm>
            <a:off x="838200" y="1371600"/>
            <a:ext cx="7696200" cy="5486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Codul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Berarilor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Codul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Telecom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Codul</a:t>
            </a: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Cosmetice</a:t>
            </a: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RO Pledge</a:t>
            </a:r>
          </a:p>
          <a:p>
            <a:pPr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Codul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PRISA –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Publicitatea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 la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Suplimente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Alimentare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06034C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6034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795" name="Rectangle 16"/>
          <p:cNvSpPr>
            <a:spLocks noChangeArrowheads="1"/>
          </p:cNvSpPr>
          <p:nvPr/>
        </p:nvSpPr>
        <p:spPr bwMode="auto">
          <a:xfrm>
            <a:off x="381000" y="0"/>
            <a:ext cx="8382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3600" dirty="0" err="1" smtClean="0">
                <a:latin typeface="Calibri" pitchFamily="34" charset="0"/>
              </a:rPr>
              <a:t>Anexe</a:t>
            </a:r>
            <a:r>
              <a:rPr lang="en-US" sz="3600" dirty="0" smtClean="0">
                <a:latin typeface="Calibri" pitchFamily="34" charset="0"/>
              </a:rPr>
              <a:t> la </a:t>
            </a:r>
            <a:r>
              <a:rPr lang="en-US" sz="3600" dirty="0" err="1" smtClean="0">
                <a:latin typeface="Calibri" pitchFamily="34" charset="0"/>
              </a:rPr>
              <a:t>Codul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RAC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4086225" cy="23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err="1" smtClean="0"/>
              <a:t>Ati</a:t>
            </a:r>
            <a:r>
              <a:rPr lang="en-US" sz="4400" dirty="0" smtClean="0"/>
              <a:t> </a:t>
            </a:r>
            <a:r>
              <a:rPr lang="en-US" sz="4400" dirty="0" err="1" smtClean="0"/>
              <a:t>vazut</a:t>
            </a:r>
            <a:r>
              <a:rPr lang="en-US" sz="4400" dirty="0" smtClean="0"/>
              <a:t> cine </a:t>
            </a:r>
            <a:r>
              <a:rPr lang="en-US" sz="4400" dirty="0" err="1" smtClean="0"/>
              <a:t>sunt</a:t>
            </a:r>
            <a:r>
              <a:rPr lang="en-US" sz="4400" dirty="0" smtClean="0"/>
              <a:t>, cine </a:t>
            </a:r>
            <a:r>
              <a:rPr lang="en-US" sz="4400" dirty="0" err="1" smtClean="0"/>
              <a:t>este</a:t>
            </a:r>
            <a:r>
              <a:rPr lang="en-US" sz="4400" dirty="0" smtClean="0"/>
              <a:t> si cu ce se </a:t>
            </a:r>
            <a:r>
              <a:rPr lang="en-US" sz="4400" dirty="0" err="1" smtClean="0"/>
              <a:t>ocupa</a:t>
            </a:r>
            <a:r>
              <a:rPr lang="en-US" sz="4400" dirty="0" smtClean="0"/>
              <a:t> RAC, cum </a:t>
            </a:r>
            <a:r>
              <a:rPr lang="en-US" sz="4400" dirty="0" err="1" smtClean="0"/>
              <a:t>apare</a:t>
            </a:r>
            <a:r>
              <a:rPr lang="en-US" sz="4400" dirty="0" smtClean="0"/>
              <a:t> un Cod si la ce </a:t>
            </a:r>
            <a:r>
              <a:rPr lang="en-US" sz="4400" dirty="0" err="1" smtClean="0"/>
              <a:t>este</a:t>
            </a:r>
            <a:r>
              <a:rPr lang="en-US" sz="4400" dirty="0" smtClean="0"/>
              <a:t> el bun…</a:t>
            </a:r>
            <a:endParaRPr 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286000"/>
            <a:ext cx="8229600" cy="23923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totusi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cum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intervine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RAC in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drumul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reclamei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catre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consumator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si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inapoi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?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4114800" cy="7159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latin typeface="Calibri" pitchFamily="34" charset="0"/>
              </a:rPr>
              <a:t>Despre</a:t>
            </a:r>
            <a:r>
              <a:rPr lang="en-US" sz="4800" dirty="0" smtClean="0">
                <a:latin typeface="Calibri" pitchFamily="34" charset="0"/>
              </a:rPr>
              <a:t> mine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6096000" cy="3657600"/>
          </a:xfrm>
        </p:spPr>
        <p:txBody>
          <a:bodyPr>
            <a:noAutofit/>
          </a:bodyPr>
          <a:lstStyle/>
          <a:p>
            <a:pPr marL="228600" lvl="2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>
              <a:lnSpc>
                <a:spcPct val="110000"/>
              </a:lnSpc>
              <a:defRPr/>
            </a:pPr>
            <a:r>
              <a:rPr lang="en-US" sz="2400" dirty="0" err="1" smtClean="0">
                <a:latin typeface="Calibri" pitchFamily="34" charset="0"/>
              </a:rPr>
              <a:t>Absolventa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Facultatii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Medicina</a:t>
            </a:r>
            <a:r>
              <a:rPr lang="en-US" sz="2400" dirty="0" smtClean="0">
                <a:latin typeface="Calibri" pitchFamily="34" charset="0"/>
              </a:rPr>
              <a:t> UMF ‘’Carol Davila” 1988</a:t>
            </a:r>
          </a:p>
          <a:p>
            <a:pPr marL="228600" lvl="2">
              <a:lnSpc>
                <a:spcPct val="11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>
              <a:lnSpc>
                <a:spcPct val="110000"/>
              </a:lnSpc>
              <a:defRPr/>
            </a:pPr>
            <a:r>
              <a:rPr lang="en-US" sz="2400" dirty="0" err="1" smtClean="0">
                <a:latin typeface="Calibri" pitchFamily="34" charset="0"/>
              </a:rPr>
              <a:t>Specializare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Pediatrie</a:t>
            </a:r>
            <a:r>
              <a:rPr lang="en-US" sz="2400" dirty="0" smtClean="0">
                <a:latin typeface="Calibri" pitchFamily="34" charset="0"/>
              </a:rPr>
              <a:t> ,  </a:t>
            </a:r>
            <a:r>
              <a:rPr lang="en-US" sz="2400" dirty="0" err="1" smtClean="0">
                <a:latin typeface="Calibri" pitchFamily="34" charset="0"/>
              </a:rPr>
              <a:t>Oncologie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pediatrica</a:t>
            </a:r>
            <a:r>
              <a:rPr lang="en-US" sz="2400" dirty="0" smtClean="0">
                <a:latin typeface="Calibri" pitchFamily="34" charset="0"/>
              </a:rPr>
              <a:t>  - 1993</a:t>
            </a:r>
          </a:p>
          <a:p>
            <a:pPr marL="228600" lvl="2">
              <a:lnSpc>
                <a:spcPct val="11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Managing Partner Lowe Medic One – 1999</a:t>
            </a:r>
          </a:p>
          <a:p>
            <a:pPr marL="228600" lvl="2">
              <a:lnSpc>
                <a:spcPct val="110000"/>
              </a:lnSpc>
              <a:defRPr/>
            </a:pPr>
            <a:r>
              <a:rPr lang="en-US" sz="2400" dirty="0" err="1" smtClean="0">
                <a:latin typeface="Calibri" pitchFamily="34" charset="0"/>
              </a:rPr>
              <a:t>Numeroase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premii</a:t>
            </a:r>
            <a:r>
              <a:rPr lang="en-US" sz="2400" dirty="0" smtClean="0">
                <a:latin typeface="Calibri" pitchFamily="34" charset="0"/>
              </a:rPr>
              <a:t> locale si </a:t>
            </a:r>
            <a:r>
              <a:rPr lang="en-US" sz="2400" dirty="0" err="1" smtClean="0">
                <a:latin typeface="Calibri" pitchFamily="34" charset="0"/>
              </a:rPr>
              <a:t>internationale</a:t>
            </a:r>
            <a:endParaRPr lang="en-US" sz="2400" dirty="0" smtClean="0">
              <a:latin typeface="Calibri" pitchFamily="34" charset="0"/>
            </a:endParaRPr>
          </a:p>
          <a:p>
            <a:pPr marL="228600" lvl="2">
              <a:lnSpc>
                <a:spcPct val="11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>
              <a:lnSpc>
                <a:spcPct val="11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Presedinte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Consiliul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Roman de Publicitate RAC - 2013</a:t>
            </a:r>
          </a:p>
          <a:p>
            <a:pPr marL="228600" lvl="2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28600" lvl="2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1828800" cy="17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1"/>
            <a:ext cx="24452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95800"/>
            <a:ext cx="18288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400" i="1" dirty="0" err="1" smtClean="0">
                <a:latin typeface="Calibri" pitchFamily="34" charset="0"/>
              </a:rPr>
              <a:t>Inainte</a:t>
            </a:r>
            <a:r>
              <a:rPr lang="en-US" sz="4400" dirty="0" smtClean="0">
                <a:latin typeface="Calibri" pitchFamily="34" charset="0"/>
              </a:rPr>
              <a:t> de </a:t>
            </a:r>
            <a:r>
              <a:rPr lang="en-US" sz="4400" dirty="0" err="1" smtClean="0">
                <a:latin typeface="Calibri" pitchFamily="34" charset="0"/>
              </a:rPr>
              <a:t>difuzare</a:t>
            </a:r>
            <a:r>
              <a:rPr lang="en-US" sz="4400" dirty="0" smtClean="0">
                <a:latin typeface="Calibri" pitchFamily="34" charset="0"/>
              </a:rPr>
              <a:t>/</a:t>
            </a:r>
            <a:r>
              <a:rPr lang="en-US" sz="4400" dirty="0" err="1" smtClean="0">
                <a:latin typeface="Calibri" pitchFamily="34" charset="0"/>
              </a:rPr>
              <a:t>publicare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alibri" pitchFamily="34" charset="0"/>
              </a:rPr>
              <a:t>Prin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acordarea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 Advice </a:t>
            </a:r>
            <a:r>
              <a:rPr lang="en-US" dirty="0" smtClean="0">
                <a:latin typeface="Calibri" pitchFamily="34" charset="0"/>
              </a:rPr>
              <a:t>– </a:t>
            </a:r>
            <a:r>
              <a:rPr lang="en-US" dirty="0" err="1" smtClean="0">
                <a:latin typeface="Calibri" pitchFamily="34" charset="0"/>
              </a:rPr>
              <a:t>serviciu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gratuit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pt </a:t>
            </a:r>
            <a:r>
              <a:rPr lang="en-US" dirty="0" err="1" smtClean="0">
                <a:latin typeface="Calibri" pitchFamily="34" charset="0"/>
              </a:rPr>
              <a:t>membri</a:t>
            </a:r>
            <a:r>
              <a:rPr lang="en-US" dirty="0" smtClean="0">
                <a:latin typeface="Calibri" pitchFamily="34" charset="0"/>
              </a:rPr>
              <a:t> RAC (5/an) 	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opinie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consultativa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b="1" dirty="0" err="1" smtClean="0">
                <a:latin typeface="Calibri" pitchFamily="34" charset="0"/>
              </a:rPr>
              <a:t>confidentiala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confirma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infirma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faptul</a:t>
            </a:r>
            <a:r>
              <a:rPr lang="en-US" dirty="0" smtClean="0">
                <a:latin typeface="Calibri" pitchFamily="34" charset="0"/>
              </a:rPr>
              <a:t> ca </a:t>
            </a:r>
            <a:r>
              <a:rPr lang="en-US" dirty="0" err="1" smtClean="0">
                <a:latin typeface="Calibri" pitchFamily="34" charset="0"/>
              </a:rPr>
              <a:t>acea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comunicare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comerciala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acord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cu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prevederile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si </a:t>
            </a:r>
            <a:r>
              <a:rPr lang="en-US" dirty="0" err="1" smtClean="0">
                <a:latin typeface="Calibri" pitchFamily="34" charset="0"/>
              </a:rPr>
              <a:t>spiritul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Codului</a:t>
            </a:r>
            <a:r>
              <a:rPr lang="en-US" b="1" dirty="0" smtClean="0">
                <a:latin typeface="Calibri" pitchFamily="34" charset="0"/>
              </a:rPr>
              <a:t> de </a:t>
            </a:r>
            <a:r>
              <a:rPr lang="en-US" b="1" dirty="0" err="1" smtClean="0">
                <a:latin typeface="Calibri" pitchFamily="34" charset="0"/>
              </a:rPr>
              <a:t>Practica</a:t>
            </a:r>
            <a:r>
              <a:rPr lang="en-US" b="1" dirty="0" smtClean="0">
                <a:latin typeface="Calibri" pitchFamily="34" charset="0"/>
              </a:rPr>
              <a:t> in Publicitate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800" i="1" dirty="0" err="1" smtClean="0">
                <a:latin typeface="Calibri" pitchFamily="34" charset="0"/>
              </a:rPr>
              <a:t>Dupa</a:t>
            </a:r>
            <a:r>
              <a:rPr lang="en-US" sz="4800" dirty="0" smtClean="0">
                <a:latin typeface="Calibri" pitchFamily="34" charset="0"/>
              </a:rPr>
              <a:t> </a:t>
            </a:r>
            <a:r>
              <a:rPr lang="en-US" sz="4800" dirty="0" err="1" smtClean="0">
                <a:latin typeface="Calibri" pitchFamily="34" charset="0"/>
              </a:rPr>
              <a:t>difuzare</a:t>
            </a:r>
            <a:r>
              <a:rPr lang="en-US" sz="4800" dirty="0" smtClean="0">
                <a:latin typeface="Calibri" pitchFamily="34" charset="0"/>
              </a:rPr>
              <a:t> / </a:t>
            </a:r>
            <a:r>
              <a:rPr lang="en-US" sz="4800" dirty="0" err="1" smtClean="0">
                <a:latin typeface="Calibri" pitchFamily="34" charset="0"/>
              </a:rPr>
              <a:t>publicare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RAC </a:t>
            </a:r>
            <a:r>
              <a:rPr lang="en-US" dirty="0" err="1" smtClean="0">
                <a:latin typeface="Calibri" pitchFamily="34" charset="0"/>
              </a:rPr>
              <a:t>poate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sesizat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catre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oricine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persoana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fizica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persoana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juridica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sau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entitate</a:t>
            </a:r>
            <a:r>
              <a:rPr lang="en-US" dirty="0" smtClean="0">
                <a:latin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</a:rPr>
              <a:t>Statului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</a:rPr>
              <a:t>privind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comunicare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comerciala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r>
              <a:rPr lang="en-US" dirty="0" err="1" smtClean="0">
                <a:latin typeface="Calibri" pitchFamily="34" charset="0"/>
              </a:rPr>
              <a:t>Majoritatea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sesizarilor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provin</a:t>
            </a:r>
            <a:r>
              <a:rPr lang="en-US" dirty="0" smtClean="0">
                <a:latin typeface="Calibri" pitchFamily="34" charset="0"/>
              </a:rPr>
              <a:t> de la :</a:t>
            </a:r>
          </a:p>
          <a:p>
            <a:pPr lvl="2">
              <a:buNone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Consumatori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(direct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prin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CNA)</a:t>
            </a: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Competitori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Infocons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/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ANPCPPS, ANPC</a:t>
            </a: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MFP </a:t>
            </a: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Autosesizare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(CNA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RAC)</a:t>
            </a: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NGO/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org.profesionale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(i.e. PRISA)</a:t>
            </a:r>
            <a:endParaRPr lang="en-US" b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381000"/>
            <a:ext cx="472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8080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Calibri" pitchFamily="34" charset="0"/>
              </a:rPr>
              <a:t>Traseul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sesizarilor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76783575"/>
              </p:ext>
            </p:extLst>
          </p:nvPr>
        </p:nvGraphicFramePr>
        <p:xfrm>
          <a:off x="304800" y="15240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Statistici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2" descr="C:\Documents and Settings\bucharest.medicone\Desktop\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2971800" cy="8021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3352800" cy="3657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cazuri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/>
              <a:t>discutate</a:t>
            </a:r>
            <a:r>
              <a:rPr lang="en-US" dirty="0" smtClean="0"/>
              <a:t> in </a:t>
            </a:r>
            <a:r>
              <a:rPr lang="en-US" dirty="0" err="1" smtClean="0"/>
              <a:t>comitete</a:t>
            </a:r>
            <a:r>
              <a:rPr lang="en-US" dirty="0" smtClean="0"/>
              <a:t> </a:t>
            </a:r>
            <a:r>
              <a:rPr lang="en-US" dirty="0" err="1" smtClean="0"/>
              <a:t>etice</a:t>
            </a:r>
            <a:r>
              <a:rPr lang="en-US" dirty="0" smtClean="0"/>
              <a:t>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incalcari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ale </a:t>
            </a:r>
            <a:r>
              <a:rPr lang="en-US" dirty="0" err="1" smtClean="0"/>
              <a:t>Codului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CopyAdvice</a:t>
            </a:r>
            <a:endParaRPr lang="en-US" dirty="0" smtClean="0"/>
          </a:p>
          <a:p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(Jan – Apr):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cazuri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10 CA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701748002"/>
              </p:ext>
            </p:extLst>
          </p:nvPr>
        </p:nvGraphicFramePr>
        <p:xfrm>
          <a:off x="3657600" y="1905000"/>
          <a:ext cx="5029200" cy="394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Calibri" pitchFamily="34" charset="0"/>
              </a:rPr>
              <a:t>Publicitatea</a:t>
            </a:r>
            <a:r>
              <a:rPr lang="en-US" sz="3200" dirty="0" smtClean="0">
                <a:latin typeface="Calibri" pitchFamily="34" charset="0"/>
              </a:rPr>
              <a:t> OTC si </a:t>
            </a:r>
            <a:r>
              <a:rPr lang="en-US" sz="3200" dirty="0" err="1" smtClean="0">
                <a:latin typeface="Calibri" pitchFamily="34" charset="0"/>
              </a:rPr>
              <a:t>suplimente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i="1" dirty="0" smtClean="0">
                <a:latin typeface="Calibri" pitchFamily="34" charset="0"/>
              </a:rPr>
              <a:t>in </a:t>
            </a:r>
            <a:r>
              <a:rPr lang="en-US" sz="3200" i="1" dirty="0" err="1" smtClean="0">
                <a:latin typeface="Calibri" pitchFamily="34" charset="0"/>
              </a:rPr>
              <a:t>Codul</a:t>
            </a:r>
            <a:r>
              <a:rPr lang="en-US" sz="3200" i="1" dirty="0" smtClean="0">
                <a:latin typeface="Calibri" pitchFamily="34" charset="0"/>
              </a:rPr>
              <a:t> RAC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374904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Calibri" pitchFamily="34" charset="0"/>
              </a:rPr>
              <a:t>interzisa</a:t>
            </a:r>
            <a:r>
              <a:rPr lang="en-US" sz="2400" dirty="0" smtClean="0">
                <a:latin typeface="Calibri" pitchFamily="34" charset="0"/>
              </a:rPr>
              <a:t> pentru </a:t>
            </a:r>
            <a:r>
              <a:rPr lang="en-US" sz="2400" dirty="0" err="1" smtClean="0">
                <a:latin typeface="Calibri" pitchFamily="34" charset="0"/>
              </a:rPr>
              <a:t>medicamentele</a:t>
            </a:r>
            <a:r>
              <a:rPr lang="en-US" sz="2400" dirty="0" smtClean="0">
                <a:latin typeface="Calibri" pitchFamily="34" charset="0"/>
              </a:rPr>
              <a:t> cu </a:t>
            </a:r>
            <a:r>
              <a:rPr lang="en-US" sz="2400" dirty="0" err="1" smtClean="0">
                <a:latin typeface="Calibri" pitchFamily="34" charset="0"/>
              </a:rPr>
              <a:t>prescriptie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Calibri" pitchFamily="34" charset="0"/>
              </a:rPr>
              <a:t>trebuie</a:t>
            </a:r>
            <a:r>
              <a:rPr lang="en-US" sz="2400" dirty="0" smtClean="0">
                <a:latin typeface="Calibri" pitchFamily="34" charset="0"/>
              </a:rPr>
              <a:t> sa </a:t>
            </a:r>
            <a:r>
              <a:rPr lang="en-US" sz="2400" dirty="0" err="1" smtClean="0">
                <a:latin typeface="Calibri" pitchFamily="34" charset="0"/>
              </a:rPr>
              <a:t>sustina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folosirea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rationala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 </a:t>
            </a:r>
            <a:r>
              <a:rPr lang="en-US" sz="2400" dirty="0" err="1" smtClean="0">
                <a:latin typeface="Calibri" pitchFamily="34" charset="0"/>
              </a:rPr>
              <a:t>medicamentelor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prezentate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obiectiv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Nu “</a:t>
            </a:r>
            <a:r>
              <a:rPr lang="en-US" sz="2400" dirty="0" err="1" smtClean="0">
                <a:latin typeface="Calibri" pitchFamily="34" charset="0"/>
              </a:rPr>
              <a:t>halat</a:t>
            </a:r>
            <a:r>
              <a:rPr lang="en-US" sz="2400" dirty="0" smtClean="0">
                <a:latin typeface="Calibri" pitchFamily="34" charset="0"/>
              </a:rPr>
              <a:t> alb” </a:t>
            </a:r>
            <a:r>
              <a:rPr lang="en-US" sz="2400" dirty="0" err="1" smtClean="0">
                <a:latin typeface="Calibri" pitchFamily="34" charset="0"/>
              </a:rPr>
              <a:t>sau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personalitati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publice</a:t>
            </a:r>
            <a:r>
              <a:rPr lang="en-US" sz="2400" dirty="0" smtClean="0">
                <a:latin typeface="Calibri" pitchFamily="34" charset="0"/>
              </a:rPr>
              <a:t>/VIP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295400"/>
            <a:ext cx="374904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Nu </a:t>
            </a:r>
            <a:r>
              <a:rPr lang="en-US" sz="2400" dirty="0" err="1" smtClean="0">
                <a:latin typeface="Calibri" pitchFamily="34" charset="0"/>
              </a:rPr>
              <a:t>trebuie</a:t>
            </a:r>
            <a:r>
              <a:rPr lang="en-US" sz="2400" dirty="0" smtClean="0">
                <a:latin typeface="Calibri" pitchFamily="34" charset="0"/>
              </a:rPr>
              <a:t> sa </a:t>
            </a:r>
            <a:r>
              <a:rPr lang="en-US" sz="2400" dirty="0" err="1" smtClean="0">
                <a:latin typeface="Calibri" pitchFamily="34" charset="0"/>
              </a:rPr>
              <a:t>foloseasca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reprezentari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necorespunzatoare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sau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inselatoare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Sa nu se </a:t>
            </a:r>
            <a:r>
              <a:rPr lang="en-US" sz="2400" dirty="0" err="1" smtClean="0">
                <a:latin typeface="Calibri" pitchFamily="34" charset="0"/>
              </a:rPr>
              <a:t>atribuie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suplimentelor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alimentare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proprietati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</a:t>
            </a:r>
            <a:r>
              <a:rPr lang="en-US" sz="2400" dirty="0" smtClean="0">
                <a:latin typeface="Calibri" pitchFamily="34" charset="0"/>
              </a:rPr>
              <a:t> care </a:t>
            </a:r>
            <a:r>
              <a:rPr lang="en-US" sz="2400" dirty="0" err="1" smtClean="0">
                <a:latin typeface="Calibri" pitchFamily="34" charset="0"/>
              </a:rPr>
              <a:t>acestea</a:t>
            </a:r>
            <a:r>
              <a:rPr lang="en-US" sz="2400" dirty="0" smtClean="0">
                <a:latin typeface="Calibri" pitchFamily="34" charset="0"/>
              </a:rPr>
              <a:t> nu le </a:t>
            </a:r>
            <a:r>
              <a:rPr lang="en-US" sz="2400" dirty="0" err="1" smtClean="0">
                <a:latin typeface="Calibri" pitchFamily="34" charset="0"/>
              </a:rPr>
              <a:t>poseda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Nu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trebuie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incite la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autodiagnosticare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2731866" cy="184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800" dirty="0" err="1" smtClean="0">
                <a:latin typeface="Calibri" pitchFamily="34" charset="0"/>
              </a:rPr>
              <a:t>Exemple</a:t>
            </a:r>
            <a:r>
              <a:rPr lang="en-US" sz="4800" dirty="0" smtClean="0">
                <a:latin typeface="Calibri" pitchFamily="34" charset="0"/>
              </a:rPr>
              <a:t> de </a:t>
            </a:r>
            <a:r>
              <a:rPr lang="en-US" sz="4800" dirty="0" err="1" smtClean="0">
                <a:latin typeface="Calibri" pitchFamily="34" charset="0"/>
              </a:rPr>
              <a:t>sesizari</a:t>
            </a:r>
            <a:r>
              <a:rPr lang="en-US" sz="4800" dirty="0" smtClean="0">
                <a:latin typeface="Calibri" pitchFamily="34" charset="0"/>
              </a:rPr>
              <a:t> de la public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‘’in </a:t>
            </a:r>
            <a:r>
              <a:rPr lang="en-US" dirty="0" err="1" smtClean="0">
                <a:latin typeface="Calibri" pitchFamily="34" charset="0"/>
              </a:rPr>
              <a:t>reclama</a:t>
            </a:r>
            <a:r>
              <a:rPr lang="en-US" dirty="0" smtClean="0">
                <a:latin typeface="Calibri" pitchFamily="34" charset="0"/>
              </a:rPr>
              <a:t> TV la … </a:t>
            </a:r>
            <a:r>
              <a:rPr lang="en-US" dirty="0" err="1" smtClean="0">
                <a:latin typeface="Calibri" pitchFamily="34" charset="0"/>
              </a:rPr>
              <a:t>sarcina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mentionata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</a:rPr>
              <a:t>randul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boli</a:t>
            </a:r>
            <a:r>
              <a:rPr lang="en-US" dirty="0" smtClean="0">
                <a:latin typeface="Calibri" pitchFamily="34" charset="0"/>
              </a:rPr>
              <a:t>, ca si cum </a:t>
            </a:r>
            <a:r>
              <a:rPr lang="en-US" dirty="0" err="1" smtClean="0">
                <a:latin typeface="Calibri" pitchFamily="34" charset="0"/>
              </a:rPr>
              <a:t>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boala</a:t>
            </a:r>
            <a:r>
              <a:rPr lang="en-US" dirty="0" smtClean="0">
                <a:latin typeface="Calibri" pitchFamily="34" charset="0"/>
              </a:rPr>
              <a:t>. Te </a:t>
            </a:r>
            <a:r>
              <a:rPr lang="en-US" dirty="0" err="1" smtClean="0">
                <a:latin typeface="Calibri" pitchFamily="34" charset="0"/>
              </a:rPr>
              <a:t>protejezi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sarcina</a:t>
            </a:r>
            <a:r>
              <a:rPr lang="en-US" dirty="0" smtClean="0">
                <a:latin typeface="Calibri" pitchFamily="34" charset="0"/>
              </a:rPr>
              <a:t>??  In </a:t>
            </a:r>
            <a:r>
              <a:rPr lang="en-US" dirty="0" err="1" smtClean="0">
                <a:latin typeface="Calibri" pitchFamily="34" charset="0"/>
              </a:rPr>
              <a:t>calitate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tata</a:t>
            </a:r>
            <a:r>
              <a:rPr lang="en-US" dirty="0" smtClean="0">
                <a:latin typeface="Calibri" pitchFamily="34" charset="0"/>
              </a:rPr>
              <a:t> si de director al </a:t>
            </a:r>
            <a:r>
              <a:rPr lang="en-US" dirty="0" err="1" smtClean="0">
                <a:latin typeface="Calibri" pitchFamily="34" charset="0"/>
              </a:rPr>
              <a:t>Aliantei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Familiilor</a:t>
            </a:r>
            <a:r>
              <a:rPr lang="en-US" dirty="0" smtClean="0">
                <a:latin typeface="Calibri" pitchFamily="34" charset="0"/>
              </a:rPr>
              <a:t> din Romania, </a:t>
            </a:r>
            <a:r>
              <a:rPr lang="en-US" dirty="0" err="1" smtClean="0">
                <a:latin typeface="Calibri" pitchFamily="34" charset="0"/>
              </a:rPr>
              <a:t>reclama</a:t>
            </a:r>
            <a:r>
              <a:rPr lang="en-US" dirty="0" smtClean="0">
                <a:latin typeface="Calibri" pitchFamily="34" charset="0"/>
              </a:rPr>
              <a:t> … ma </a:t>
            </a:r>
            <a:r>
              <a:rPr lang="en-US" dirty="0" err="1" smtClean="0">
                <a:latin typeface="Calibri" pitchFamily="34" charset="0"/>
              </a:rPr>
              <a:t>jigneste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pe</a:t>
            </a:r>
            <a:r>
              <a:rPr lang="en-US" dirty="0" smtClean="0">
                <a:latin typeface="Calibri" pitchFamily="34" charset="0"/>
              </a:rPr>
              <a:t> mine si </a:t>
            </a:r>
            <a:r>
              <a:rPr lang="en-US" dirty="0" err="1" smtClean="0">
                <a:latin typeface="Calibri" pitchFamily="34" charset="0"/>
              </a:rPr>
              <a:t>pe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sotia</a:t>
            </a:r>
            <a:r>
              <a:rPr lang="en-US" dirty="0" smtClean="0">
                <a:latin typeface="Calibri" pitchFamily="34" charset="0"/>
              </a:rPr>
              <a:t> mea. La </a:t>
            </a:r>
            <a:r>
              <a:rPr lang="en-US" dirty="0" err="1" smtClean="0">
                <a:latin typeface="Calibri" pitchFamily="34" charset="0"/>
              </a:rPr>
              <a:t>fel</a:t>
            </a:r>
            <a:r>
              <a:rPr lang="en-US" dirty="0" smtClean="0">
                <a:latin typeface="Calibri" pitchFamily="34" charset="0"/>
              </a:rPr>
              <a:t> cum </a:t>
            </a:r>
            <a:r>
              <a:rPr lang="en-US" dirty="0" err="1" smtClean="0">
                <a:latin typeface="Calibri" pitchFamily="34" charset="0"/>
              </a:rPr>
              <a:t>jigneste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mii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familii</a:t>
            </a:r>
            <a:r>
              <a:rPr lang="en-US" dirty="0" smtClean="0">
                <a:latin typeface="Calibri" pitchFamily="34" charset="0"/>
              </a:rPr>
              <a:t> din Romania”.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‘’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inflatie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reclame</a:t>
            </a:r>
            <a:r>
              <a:rPr lang="en-US" dirty="0" smtClean="0">
                <a:latin typeface="Calibri" pitchFamily="34" charset="0"/>
              </a:rPr>
              <a:t> la diverse </a:t>
            </a:r>
            <a:r>
              <a:rPr lang="en-US" dirty="0" err="1" smtClean="0">
                <a:latin typeface="Calibri" pitchFamily="34" charset="0"/>
              </a:rPr>
              <a:t>produse</a:t>
            </a:r>
            <a:r>
              <a:rPr lang="en-US" dirty="0" smtClean="0">
                <a:latin typeface="Calibri" pitchFamily="34" charset="0"/>
              </a:rPr>
              <a:t> ”</a:t>
            </a:r>
            <a:r>
              <a:rPr lang="en-US" dirty="0" err="1" smtClean="0">
                <a:latin typeface="Calibri" pitchFamily="34" charset="0"/>
              </a:rPr>
              <a:t>minune</a:t>
            </a:r>
            <a:r>
              <a:rPr lang="en-US" dirty="0" smtClean="0">
                <a:latin typeface="Calibri" pitchFamily="34" charset="0"/>
              </a:rPr>
              <a:t>”, </a:t>
            </a:r>
            <a:r>
              <a:rPr lang="en-US" dirty="0" err="1" smtClean="0">
                <a:latin typeface="Calibri" pitchFamily="34" charset="0"/>
              </a:rPr>
              <a:t>reclame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agasante</a:t>
            </a:r>
            <a:r>
              <a:rPr lang="en-US" dirty="0" smtClean="0">
                <a:latin typeface="Calibri" pitchFamily="34" charset="0"/>
              </a:rPr>
              <a:t> care </a:t>
            </a:r>
            <a:r>
              <a:rPr lang="en-US" dirty="0" err="1" smtClean="0">
                <a:latin typeface="Calibri" pitchFamily="34" charset="0"/>
              </a:rPr>
              <a:t>pur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dirty="0" err="1" smtClean="0">
                <a:latin typeface="Calibri" pitchFamily="34" charset="0"/>
              </a:rPr>
              <a:t>simplu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agaseaza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frecventa</a:t>
            </a:r>
            <a:r>
              <a:rPr lang="en-US" dirty="0" smtClean="0">
                <a:latin typeface="Calibri" pitchFamily="34" charset="0"/>
              </a:rPr>
              <a:t> cu care </a:t>
            </a:r>
            <a:r>
              <a:rPr lang="en-US" dirty="0" err="1" smtClean="0">
                <a:latin typeface="Calibri" pitchFamily="34" charset="0"/>
              </a:rPr>
              <a:t>sunt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promovate</a:t>
            </a:r>
            <a:r>
              <a:rPr lang="en-US" dirty="0" smtClean="0">
                <a:latin typeface="Calibri" pitchFamily="34" charset="0"/>
              </a:rPr>
              <a:t>’’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‘’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inadmisibil</a:t>
            </a:r>
            <a:r>
              <a:rPr lang="en-US" dirty="0" smtClean="0">
                <a:latin typeface="Calibri" pitchFamily="34" charset="0"/>
              </a:rPr>
              <a:t> ce pot </a:t>
            </a:r>
            <a:r>
              <a:rPr lang="en-US" dirty="0" err="1" smtClean="0">
                <a:latin typeface="Calibri" pitchFamily="34" charset="0"/>
              </a:rPr>
              <a:t>spune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astia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doar</a:t>
            </a:r>
            <a:r>
              <a:rPr lang="en-US" dirty="0" smtClean="0">
                <a:latin typeface="Calibri" pitchFamily="34" charset="0"/>
              </a:rPr>
              <a:t> ca sa </a:t>
            </a:r>
            <a:r>
              <a:rPr lang="en-US" dirty="0" err="1" smtClean="0">
                <a:latin typeface="Calibri" pitchFamily="34" charset="0"/>
              </a:rPr>
              <a:t>isi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vanda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porcariile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chimice</a:t>
            </a:r>
            <a:r>
              <a:rPr lang="en-US" dirty="0" smtClean="0">
                <a:latin typeface="Calibri" pitchFamily="34" charset="0"/>
              </a:rPr>
              <a:t> !!..</a:t>
            </a:r>
            <a:r>
              <a:rPr lang="en-US" dirty="0" smtClean="0">
                <a:latin typeface="Calibri" pitchFamily="34" charset="0"/>
              </a:rPr>
              <a:t>Nu am </a:t>
            </a:r>
            <a:r>
              <a:rPr lang="en-US" dirty="0" err="1" smtClean="0">
                <a:latin typeface="Calibri" pitchFamily="34" charset="0"/>
              </a:rPr>
              <a:t>picat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nici</a:t>
            </a:r>
            <a:r>
              <a:rPr lang="en-US" dirty="0" smtClean="0">
                <a:latin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</a:rPr>
              <a:t>examen</a:t>
            </a:r>
            <a:r>
              <a:rPr lang="en-US" dirty="0" smtClean="0">
                <a:latin typeface="Calibri" pitchFamily="34" charset="0"/>
              </a:rPr>
              <a:t> si nu am </a:t>
            </a:r>
            <a:r>
              <a:rPr lang="en-US" dirty="0" err="1" smtClean="0">
                <a:latin typeface="Calibri" pitchFamily="34" charset="0"/>
              </a:rPr>
              <a:t>ratat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nici</a:t>
            </a:r>
            <a:r>
              <a:rPr lang="en-US" dirty="0" smtClean="0">
                <a:latin typeface="Calibri" pitchFamily="34" charset="0"/>
              </a:rPr>
              <a:t> o </a:t>
            </a:r>
            <a:r>
              <a:rPr lang="en-US" dirty="0" err="1" smtClean="0">
                <a:latin typeface="Calibri" pitchFamily="34" charset="0"/>
              </a:rPr>
              <a:t>petrecere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cand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iau</a:t>
            </a:r>
            <a:r>
              <a:rPr lang="en-US" dirty="0" smtClean="0">
                <a:latin typeface="Calibri" pitchFamily="34" charset="0"/>
              </a:rPr>
              <a:t> …“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400" dirty="0" err="1" smtClean="0">
                <a:latin typeface="Calibri" pitchFamily="34" charset="0"/>
              </a:rPr>
              <a:t>Exemple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sesizari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intre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concurenti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‘’</a:t>
            </a:r>
            <a:r>
              <a:rPr lang="en-US" dirty="0" err="1" smtClean="0">
                <a:latin typeface="Calibri" pitchFamily="34" charset="0"/>
              </a:rPr>
              <a:t>afirmatiile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utilizate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</a:rPr>
              <a:t>spotul</a:t>
            </a:r>
            <a:r>
              <a:rPr lang="en-US" dirty="0" smtClean="0">
                <a:latin typeface="Calibri" pitchFamily="34" charset="0"/>
              </a:rPr>
              <a:t> radio </a:t>
            </a:r>
            <a:r>
              <a:rPr lang="en-US" dirty="0" err="1" smtClean="0">
                <a:latin typeface="Calibri" pitchFamily="34" charset="0"/>
              </a:rPr>
              <a:t>incalca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prevederile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articolului</a:t>
            </a:r>
            <a:r>
              <a:rPr lang="en-US" dirty="0" smtClean="0">
                <a:latin typeface="Calibri" pitchFamily="34" charset="0"/>
              </a:rPr>
              <a:t> 1.7 din </a:t>
            </a:r>
            <a:r>
              <a:rPr lang="en-US" dirty="0" err="1" smtClean="0">
                <a:latin typeface="Calibri" pitchFamily="34" charset="0"/>
              </a:rPr>
              <a:t>Codul</a:t>
            </a:r>
            <a:r>
              <a:rPr lang="en-US" dirty="0" smtClean="0">
                <a:latin typeface="Calibri" pitchFamily="34" charset="0"/>
              </a:rPr>
              <a:t> RAC si </a:t>
            </a:r>
            <a:r>
              <a:rPr lang="en-US" dirty="0" err="1" smtClean="0">
                <a:latin typeface="Calibri" pitchFamily="34" charset="0"/>
              </a:rPr>
              <a:t>prevederile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legale</a:t>
            </a:r>
            <a:r>
              <a:rPr lang="en-US" dirty="0" smtClean="0">
                <a:latin typeface="Calibri" pitchFamily="34" charset="0"/>
              </a:rPr>
              <a:t> din </a:t>
            </a:r>
            <a:r>
              <a:rPr lang="en-US" dirty="0" err="1" smtClean="0">
                <a:latin typeface="Calibri" pitchFamily="34" charset="0"/>
              </a:rPr>
              <a:t>Decizia</a:t>
            </a:r>
            <a:r>
              <a:rPr lang="en-US" dirty="0" smtClean="0">
                <a:latin typeface="Calibri" pitchFamily="34" charset="0"/>
              </a:rPr>
              <a:t> nr.220 din 24 </a:t>
            </a:r>
            <a:r>
              <a:rPr lang="en-US" dirty="0" err="1" smtClean="0">
                <a:latin typeface="Calibri" pitchFamily="34" charset="0"/>
              </a:rPr>
              <a:t>februarie</a:t>
            </a:r>
            <a:r>
              <a:rPr lang="en-US" dirty="0" smtClean="0">
                <a:latin typeface="Calibri" pitchFamily="34" charset="0"/>
              </a:rPr>
              <a:t> 2011 </a:t>
            </a:r>
            <a:r>
              <a:rPr lang="en-US" dirty="0" err="1" smtClean="0">
                <a:latin typeface="Calibri" pitchFamily="34" charset="0"/>
              </a:rPr>
              <a:t>privind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Codul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reglementare</a:t>
            </a:r>
            <a:r>
              <a:rPr lang="en-US" dirty="0" smtClean="0">
                <a:latin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</a:rPr>
              <a:t>continutului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audiovizual</a:t>
            </a:r>
            <a:r>
              <a:rPr lang="en-US" dirty="0" smtClean="0">
                <a:latin typeface="Calibri" pitchFamily="34" charset="0"/>
              </a:rPr>
              <a:t> Art.101’’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afirmatiile</a:t>
            </a:r>
            <a:r>
              <a:rPr lang="en-US" dirty="0" smtClean="0">
                <a:latin typeface="Calibri" pitchFamily="34" charset="0"/>
              </a:rPr>
              <a:t> ”Nu </a:t>
            </a:r>
            <a:r>
              <a:rPr lang="en-US" dirty="0" err="1" smtClean="0">
                <a:latin typeface="Calibri" pitchFamily="34" charset="0"/>
              </a:rPr>
              <a:t>prezinta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efecte</a:t>
            </a:r>
            <a:r>
              <a:rPr lang="en-US" dirty="0" smtClean="0">
                <a:latin typeface="Calibri" pitchFamily="34" charset="0"/>
              </a:rPr>
              <a:t> adverse”, ”</a:t>
            </a:r>
            <a:r>
              <a:rPr lang="en-US" dirty="0" err="1" smtClean="0">
                <a:latin typeface="Calibri" pitchFamily="34" charset="0"/>
              </a:rPr>
              <a:t>Grabeste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vindecarea</a:t>
            </a:r>
            <a:r>
              <a:rPr lang="en-US" dirty="0" smtClean="0">
                <a:latin typeface="Calibri" pitchFamily="34" charset="0"/>
              </a:rPr>
              <a:t>” </a:t>
            </a:r>
            <a:r>
              <a:rPr lang="en-US" dirty="0" err="1" smtClean="0">
                <a:latin typeface="Calibri" pitchFamily="34" charset="0"/>
              </a:rPr>
              <a:t>precum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dirty="0" err="1" smtClean="0">
                <a:latin typeface="Calibri" pitchFamily="34" charset="0"/>
              </a:rPr>
              <a:t>difuzarea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imaginilor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impreuna</a:t>
            </a:r>
            <a:r>
              <a:rPr lang="en-US" dirty="0" smtClean="0">
                <a:latin typeface="Calibri" pitchFamily="34" charset="0"/>
              </a:rPr>
              <a:t> cu </a:t>
            </a:r>
            <a:r>
              <a:rPr lang="en-US" dirty="0" err="1" smtClean="0">
                <a:latin typeface="Calibri" pitchFamily="34" charset="0"/>
              </a:rPr>
              <a:t>mesajul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comunicat</a:t>
            </a:r>
            <a:r>
              <a:rPr lang="en-US" dirty="0" smtClean="0">
                <a:latin typeface="Calibri" pitchFamily="34" charset="0"/>
              </a:rPr>
              <a:t>, transmit </a:t>
            </a:r>
            <a:r>
              <a:rPr lang="en-US" dirty="0" err="1" smtClean="0">
                <a:latin typeface="Calibri" pitchFamily="34" charset="0"/>
              </a:rPr>
              <a:t>ideea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garantare</a:t>
            </a:r>
            <a:r>
              <a:rPr lang="en-US" dirty="0" smtClean="0">
                <a:latin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</a:rPr>
              <a:t>efectului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tratamentului</a:t>
            </a:r>
            <a:r>
              <a:rPr lang="en-US" dirty="0" smtClean="0">
                <a:latin typeface="Calibri" pitchFamily="34" charset="0"/>
              </a:rPr>
              <a:t>; se </a:t>
            </a:r>
            <a:r>
              <a:rPr lang="en-US" dirty="0" err="1" smtClean="0">
                <a:latin typeface="Calibri" pitchFamily="34" charset="0"/>
              </a:rPr>
              <a:t>incalca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prevederile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Codului</a:t>
            </a:r>
            <a:r>
              <a:rPr lang="en-US" dirty="0" smtClean="0">
                <a:latin typeface="Calibri" pitchFamily="34" charset="0"/>
              </a:rPr>
              <a:t> RAC, art 1 si art 5.</a:t>
            </a:r>
          </a:p>
          <a:p>
            <a:endParaRPr lang="it-IT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400" dirty="0" err="1" smtClean="0">
                <a:latin typeface="Calibri" pitchFamily="34" charset="0"/>
              </a:rPr>
              <a:t>Exemple</a:t>
            </a:r>
            <a:r>
              <a:rPr lang="en-US" sz="4400" dirty="0" smtClean="0">
                <a:latin typeface="Calibri" pitchFamily="34" charset="0"/>
              </a:rPr>
              <a:t> de </a:t>
            </a:r>
            <a:r>
              <a:rPr lang="en-US" sz="4400" dirty="0" err="1" smtClean="0">
                <a:latin typeface="Calibri" pitchFamily="34" charset="0"/>
              </a:rPr>
              <a:t>sesizari</a:t>
            </a:r>
            <a:r>
              <a:rPr lang="en-US" sz="4400" dirty="0" smtClean="0">
                <a:latin typeface="Calibri" pitchFamily="34" charset="0"/>
              </a:rPr>
              <a:t> ONG/</a:t>
            </a:r>
            <a:r>
              <a:rPr lang="en-US" sz="4400" dirty="0" err="1" smtClean="0">
                <a:latin typeface="Calibri" pitchFamily="34" charset="0"/>
              </a:rPr>
              <a:t>InfoCons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“</a:t>
            </a:r>
            <a:r>
              <a:rPr lang="en-US" dirty="0" err="1" smtClean="0">
                <a:latin typeface="Calibri" pitchFamily="34" charset="0"/>
              </a:rPr>
              <a:t>afirmatia</a:t>
            </a:r>
            <a:r>
              <a:rPr lang="en-US" dirty="0" smtClean="0">
                <a:latin typeface="Calibri" pitchFamily="34" charset="0"/>
              </a:rPr>
              <a:t> cf. </a:t>
            </a:r>
            <a:r>
              <a:rPr lang="en-US" dirty="0" err="1" smtClean="0">
                <a:latin typeface="Calibri" pitchFamily="34" charset="0"/>
              </a:rPr>
              <a:t>careia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produsul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Numarul</a:t>
            </a:r>
            <a:r>
              <a:rPr lang="en-US" i="1" dirty="0" smtClean="0">
                <a:latin typeface="Calibri" pitchFamily="34" charset="0"/>
              </a:rPr>
              <a:t> 1 in Romania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poate</a:t>
            </a:r>
            <a:r>
              <a:rPr lang="en-US" dirty="0" smtClean="0">
                <a:latin typeface="Calibri" pitchFamily="34" charset="0"/>
              </a:rPr>
              <a:t> induce </a:t>
            </a:r>
            <a:r>
              <a:rPr lang="en-US" dirty="0" err="1" smtClean="0">
                <a:latin typeface="Calibri" pitchFamily="34" charset="0"/>
              </a:rPr>
              <a:t>preferabilitatea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catre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acest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produs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dirty="0" err="1" smtClean="0">
                <a:latin typeface="Calibri" pitchFamily="34" charset="0"/>
              </a:rPr>
              <a:t>poate</a:t>
            </a:r>
            <a:r>
              <a:rPr lang="en-US" dirty="0" smtClean="0">
                <a:latin typeface="Calibri" pitchFamily="34" charset="0"/>
              </a:rPr>
              <a:t> induce in </a:t>
            </a:r>
            <a:r>
              <a:rPr lang="en-US" dirty="0" err="1" smtClean="0">
                <a:latin typeface="Calibri" pitchFamily="34" charset="0"/>
              </a:rPr>
              <a:t>eroare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consumatorul</a:t>
            </a:r>
            <a:r>
              <a:rPr lang="en-US" dirty="0" smtClean="0">
                <a:latin typeface="Calibri" pitchFamily="34" charset="0"/>
              </a:rPr>
              <a:t> ”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/>
              <a:t>‘’</a:t>
            </a:r>
            <a:r>
              <a:rPr lang="en-US" dirty="0" err="1" smtClean="0"/>
              <a:t>imaginea</a:t>
            </a:r>
            <a:r>
              <a:rPr lang="en-US" dirty="0" smtClean="0"/>
              <a:t> </a:t>
            </a:r>
            <a:r>
              <a:rPr lang="en-US" dirty="0" smtClean="0"/>
              <a:t>VIP in </a:t>
            </a:r>
            <a:r>
              <a:rPr lang="en-US" dirty="0" err="1" smtClean="0"/>
              <a:t>publicitatea</a:t>
            </a:r>
            <a:r>
              <a:rPr lang="en-US" dirty="0" smtClean="0"/>
              <a:t> </a:t>
            </a:r>
            <a:r>
              <a:rPr lang="en-US" dirty="0" err="1" smtClean="0"/>
              <a:t>suplimentelor</a:t>
            </a:r>
            <a:r>
              <a:rPr lang="en-US" dirty="0" smtClean="0"/>
              <a:t> </a:t>
            </a:r>
            <a:r>
              <a:rPr lang="en-US" dirty="0" err="1" smtClean="0"/>
              <a:t>alimentare</a:t>
            </a:r>
            <a:r>
              <a:rPr lang="en-US" dirty="0" smtClean="0"/>
              <a:t> 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incalca</a:t>
            </a:r>
            <a:r>
              <a:rPr lang="en-US" dirty="0" smtClean="0"/>
              <a:t> </a:t>
            </a:r>
            <a:r>
              <a:rPr lang="en-US" dirty="0" err="1" smtClean="0"/>
              <a:t>prevederile</a:t>
            </a:r>
            <a:r>
              <a:rPr lang="en-US" dirty="0" smtClean="0"/>
              <a:t> </a:t>
            </a:r>
            <a:r>
              <a:rPr lang="en-US" dirty="0" err="1" smtClean="0"/>
              <a:t>articolului</a:t>
            </a:r>
            <a:r>
              <a:rPr lang="en-US" dirty="0" smtClean="0"/>
              <a:t> 28.3 </a:t>
            </a:r>
            <a:r>
              <a:rPr lang="en-US" dirty="0" err="1" smtClean="0"/>
              <a:t>litera</a:t>
            </a:r>
            <a:r>
              <a:rPr lang="en-US" dirty="0" smtClean="0"/>
              <a:t> j din </a:t>
            </a:r>
            <a:r>
              <a:rPr lang="en-US" dirty="0" err="1" smtClean="0"/>
              <a:t>Codul</a:t>
            </a:r>
            <a:r>
              <a:rPr lang="en-US" dirty="0" smtClean="0"/>
              <a:t> RAC)”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93124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953000" cy="7921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Calibri" pitchFamily="34" charset="0"/>
              </a:rPr>
              <a:t>	   </a:t>
            </a:r>
            <a:r>
              <a:rPr lang="en-US" sz="4800" dirty="0" err="1" smtClean="0">
                <a:latin typeface="Calibri" pitchFamily="34" charset="0"/>
              </a:rPr>
              <a:t>Despre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10600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11200" b="1" dirty="0" smtClean="0">
                <a:latin typeface="Calibri" pitchFamily="34" charset="0"/>
              </a:rPr>
              <a:t>Organism de </a:t>
            </a:r>
            <a:r>
              <a:rPr lang="en-US" sz="1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autoreglementare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1200" dirty="0" smtClean="0">
                <a:latin typeface="Calibri" pitchFamily="34" charset="0"/>
              </a:rPr>
              <a:t>in </a:t>
            </a:r>
            <a:r>
              <a:rPr lang="en-US" sz="11200" dirty="0" err="1" smtClean="0">
                <a:latin typeface="Calibri" pitchFamily="34" charset="0"/>
              </a:rPr>
              <a:t>domeniul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publicitatii</a:t>
            </a:r>
            <a:r>
              <a:rPr lang="en-US" sz="11200" dirty="0" smtClean="0">
                <a:latin typeface="Calibri" pitchFamily="34" charset="0"/>
              </a:rPr>
              <a:t>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latin typeface="Calibri" pitchFamily="34" charset="0"/>
              </a:rPr>
              <a:t>infiintat</a:t>
            </a:r>
            <a:r>
              <a:rPr lang="en-US" sz="11200" dirty="0" smtClean="0">
                <a:latin typeface="Calibri" pitchFamily="34" charset="0"/>
              </a:rPr>
              <a:t> in </a:t>
            </a:r>
            <a:r>
              <a:rPr lang="en-US" sz="11200" b="1" dirty="0" smtClean="0">
                <a:latin typeface="Calibri" pitchFamily="34" charset="0"/>
              </a:rPr>
              <a:t>1999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latin typeface="Calibri" pitchFamily="34" charset="0"/>
              </a:rPr>
              <a:t>asigura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b="1" dirty="0" err="1" smtClean="0">
                <a:solidFill>
                  <a:srgbClr val="000000"/>
                </a:solidFill>
                <a:latin typeface="Calibri" pitchFamily="34" charset="0"/>
              </a:rPr>
              <a:t>concurenta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loiala</a:t>
            </a:r>
            <a:r>
              <a:rPr lang="en-US" sz="11200" dirty="0" smtClean="0">
                <a:latin typeface="Calibri" pitchFamily="34" charset="0"/>
              </a:rPr>
              <a:t>, </a:t>
            </a:r>
            <a:r>
              <a:rPr lang="en-US" sz="11200" b="1" dirty="0" err="1" smtClean="0">
                <a:latin typeface="Calibri" pitchFamily="34" charset="0"/>
              </a:rPr>
              <a:t>protectia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consumatorilor</a:t>
            </a:r>
            <a:r>
              <a:rPr lang="en-US" sz="11200" dirty="0" smtClean="0">
                <a:latin typeface="Calibri" pitchFamily="34" charset="0"/>
              </a:rPr>
              <a:t> si </a:t>
            </a:r>
            <a:r>
              <a:rPr lang="en-US" sz="11200" dirty="0" err="1" smtClean="0">
                <a:latin typeface="Calibri" pitchFamily="34" charset="0"/>
              </a:rPr>
              <a:t>interesul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b="1" dirty="0" smtClean="0">
                <a:latin typeface="Calibri" pitchFamily="34" charset="0"/>
              </a:rPr>
              <a:t>public</a:t>
            </a:r>
            <a:r>
              <a:rPr lang="en-US" sz="11200" dirty="0" smtClean="0">
                <a:latin typeface="Calibri" pitchFamily="34" charset="0"/>
              </a:rPr>
              <a:t> general </a:t>
            </a:r>
            <a:r>
              <a:rPr lang="en-US" sz="11200" dirty="0" err="1" smtClean="0">
                <a:latin typeface="Calibri" pitchFamily="34" charset="0"/>
              </a:rPr>
              <a:t>impotriva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eventualelor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consecinte</a:t>
            </a:r>
            <a:r>
              <a:rPr lang="en-US" sz="11200" dirty="0" smtClean="0">
                <a:latin typeface="Calibri" pitchFamily="34" charset="0"/>
              </a:rPr>
              <a:t> negative ale </a:t>
            </a:r>
            <a:r>
              <a:rPr lang="en-US" sz="11200" dirty="0" err="1" smtClean="0">
                <a:latin typeface="Calibri" pitchFamily="34" charset="0"/>
              </a:rPr>
              <a:t>publicitatii</a:t>
            </a:r>
            <a:r>
              <a:rPr lang="en-US" sz="11200" dirty="0" smtClean="0">
                <a:latin typeface="Calibri" pitchFamily="34" charset="0"/>
              </a:rPr>
              <a:t>.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b="1" u="sng" dirty="0" smtClean="0">
                <a:latin typeface="Calibri" pitchFamily="34" charset="0"/>
              </a:rPr>
              <a:t>65</a:t>
            </a:r>
            <a:r>
              <a:rPr lang="en-US" sz="11200" b="1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membri</a:t>
            </a:r>
            <a:r>
              <a:rPr lang="en-US" sz="11200" dirty="0" smtClean="0">
                <a:latin typeface="Calibri" pitchFamily="34" charset="0"/>
              </a:rPr>
              <a:t>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err="1" smtClean="0">
                <a:latin typeface="Calibri" pitchFamily="34" charset="0"/>
              </a:rPr>
              <a:t>afiliat</a:t>
            </a:r>
            <a:r>
              <a:rPr lang="en-US" sz="11200" dirty="0" smtClean="0">
                <a:latin typeface="Calibri" pitchFamily="34" charset="0"/>
              </a:rPr>
              <a:t>  </a:t>
            </a:r>
            <a:r>
              <a:rPr lang="en-US" sz="11200" b="1" dirty="0" smtClean="0">
                <a:latin typeface="Calibri" pitchFamily="34" charset="0"/>
              </a:rPr>
              <a:t>EASA</a:t>
            </a:r>
            <a:r>
              <a:rPr lang="en-US" sz="11200" dirty="0" smtClean="0">
                <a:latin typeface="Calibri" pitchFamily="34" charset="0"/>
              </a:rPr>
              <a:t> (</a:t>
            </a:r>
            <a:r>
              <a:rPr lang="en-US" sz="9600" dirty="0" smtClean="0">
                <a:latin typeface="Calibri" pitchFamily="34" charset="0"/>
              </a:rPr>
              <a:t>European Advertising Standards Alliance) </a:t>
            </a:r>
            <a:endParaRPr lang="en-US" sz="1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38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7200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 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 descr="C:\Documents and Settings\bucharest.medicone\Desktop\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2870200" cy="774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800" dirty="0" err="1" smtClean="0">
                <a:latin typeface="Calibri" pitchFamily="34" charset="0"/>
              </a:rPr>
              <a:t>Publicitatea</a:t>
            </a:r>
            <a:r>
              <a:rPr lang="en-US" sz="4800" dirty="0" smtClean="0">
                <a:latin typeface="Calibri" pitchFamily="34" charset="0"/>
              </a:rPr>
              <a:t> </a:t>
            </a:r>
            <a:r>
              <a:rPr lang="en-US" sz="4800" dirty="0" err="1" smtClean="0">
                <a:latin typeface="Calibri" pitchFamily="34" charset="0"/>
              </a:rPr>
              <a:t>medicala</a:t>
            </a:r>
            <a:r>
              <a:rPr lang="en-US" sz="4800" dirty="0" smtClean="0">
                <a:latin typeface="Calibri" pitchFamily="34" charset="0"/>
              </a:rPr>
              <a:t> in </a:t>
            </a:r>
            <a:r>
              <a:rPr lang="en-US" sz="4800" dirty="0" err="1" smtClean="0">
                <a:latin typeface="Calibri" pitchFamily="34" charset="0"/>
              </a:rPr>
              <a:t>cifre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bugetul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alocat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publicitatii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medicale</a:t>
            </a:r>
            <a:r>
              <a:rPr lang="en-US" dirty="0" smtClean="0">
                <a:latin typeface="Calibri" pitchFamily="34" charset="0"/>
              </a:rPr>
              <a:t> Q1 2014 = 14 mil </a:t>
            </a:r>
            <a:r>
              <a:rPr lang="en-US" dirty="0" err="1" smtClean="0">
                <a:latin typeface="Calibri" pitchFamily="34" charset="0"/>
              </a:rPr>
              <a:t>eur</a:t>
            </a:r>
            <a:endParaRPr lang="en-US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(+ 21 %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Q1 2013 </a:t>
            </a:r>
            <a:r>
              <a:rPr lang="en-US" dirty="0" smtClean="0">
                <a:latin typeface="Calibri" pitchFamily="34" charset="0"/>
              </a:rPr>
              <a:t>!)</a:t>
            </a:r>
          </a:p>
          <a:p>
            <a:r>
              <a:rPr lang="en-US" dirty="0" err="1" smtClean="0">
                <a:latin typeface="Calibri" pitchFamily="34" charset="0"/>
              </a:rPr>
              <a:t>Peste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122 brand-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uri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OTC, </a:t>
            </a:r>
            <a:r>
              <a:rPr lang="en-US" dirty="0" err="1" smtClean="0">
                <a:latin typeface="Calibri" pitchFamily="34" charset="0"/>
              </a:rPr>
              <a:t>farmacii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dispozitive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medicale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err="1" smtClean="0">
                <a:latin typeface="Calibri" pitchFamily="34" charset="0"/>
              </a:rPr>
              <a:t>Cel</a:t>
            </a:r>
            <a:r>
              <a:rPr lang="en-US" dirty="0" smtClean="0">
                <a:latin typeface="Calibri" pitchFamily="34" charset="0"/>
              </a:rPr>
              <a:t> mai mare advertiser =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farmaciile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Catena</a:t>
            </a:r>
          </a:p>
          <a:p>
            <a:pPr lvl="1">
              <a:buNone/>
            </a:pP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reclama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difuzata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16 </a:t>
            </a:r>
            <a:r>
              <a:rPr lang="en-US" dirty="0" err="1" smtClean="0">
                <a:latin typeface="Calibri" pitchFamily="34" charset="0"/>
              </a:rPr>
              <a:t>canale</a:t>
            </a:r>
            <a:r>
              <a:rPr lang="en-US" dirty="0" smtClean="0">
                <a:latin typeface="Calibri" pitchFamily="34" charset="0"/>
              </a:rPr>
              <a:t> TV)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0"/>
            <a:ext cx="2743200" cy="202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400" dirty="0" err="1" smtClean="0">
                <a:latin typeface="Calibri" pitchFamily="34" charset="0"/>
              </a:rPr>
              <a:t>Ani</a:t>
            </a:r>
            <a:r>
              <a:rPr lang="en-US" sz="4400" dirty="0" smtClean="0">
                <a:latin typeface="Calibri" pitchFamily="34" charset="0"/>
              </a:rPr>
              <a:t> de </a:t>
            </a:r>
            <a:r>
              <a:rPr lang="en-US" sz="4400" dirty="0" err="1" smtClean="0">
                <a:latin typeface="Calibri" pitchFamily="34" charset="0"/>
              </a:rPr>
              <a:t>glorie</a:t>
            </a:r>
            <a:r>
              <a:rPr lang="en-US" sz="4400" dirty="0" smtClean="0">
                <a:latin typeface="Calibri" pitchFamily="34" charset="0"/>
              </a:rPr>
              <a:t> pt </a:t>
            </a:r>
            <a:r>
              <a:rPr lang="en-US" sz="4400" dirty="0" err="1" smtClean="0">
                <a:latin typeface="Calibri" pitchFamily="34" charset="0"/>
              </a:rPr>
              <a:t>retailul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farma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Impulsionat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vi-VN" dirty="0" smtClean="0">
                <a:latin typeface="Calibri" pitchFamily="34" charset="0"/>
              </a:rPr>
              <a:t>trei </a:t>
            </a:r>
            <a:r>
              <a:rPr lang="vi-VN" dirty="0" smtClean="0">
                <a:latin typeface="Calibri" pitchFamily="34" charset="0"/>
              </a:rPr>
              <a:t>evenimente benefice: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- </a:t>
            </a:r>
            <a:r>
              <a:rPr lang="vi-VN" dirty="0" smtClean="0">
                <a:latin typeface="Calibri" pitchFamily="34" charset="0"/>
              </a:rPr>
              <a:t>undă </a:t>
            </a:r>
            <a:r>
              <a:rPr lang="vi-VN" dirty="0" smtClean="0">
                <a:latin typeface="Calibri" pitchFamily="34" charset="0"/>
              </a:rPr>
              <a:t>verde pentru a-și face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reclamă la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televizor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(2011)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- </a:t>
            </a:r>
            <a:r>
              <a:rPr lang="en-US" dirty="0" err="1" smtClean="0">
                <a:latin typeface="Calibri" pitchFamily="34" charset="0"/>
              </a:rPr>
              <a:t>eliminarea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criteriul</a:t>
            </a:r>
            <a:r>
              <a:rPr lang="en-US" dirty="0" err="1" smtClean="0">
                <a:latin typeface="Calibri" pitchFamily="34" charset="0"/>
              </a:rPr>
              <a:t>ui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geografic </a:t>
            </a:r>
            <a:r>
              <a:rPr lang="vi-VN" dirty="0" smtClean="0">
                <a:latin typeface="Calibri" pitchFamily="34" charset="0"/>
              </a:rPr>
              <a:t>la înființarea </a:t>
            </a:r>
            <a:r>
              <a:rPr lang="vi-VN" dirty="0" smtClean="0">
                <a:latin typeface="Calibri" pitchFamily="34" charset="0"/>
              </a:rPr>
              <a:t>farmaciilor</a:t>
            </a:r>
            <a:endParaRPr lang="en-US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termenele </a:t>
            </a:r>
            <a:r>
              <a:rPr lang="vi-VN" dirty="0" smtClean="0">
                <a:latin typeface="Calibri" pitchFamily="34" charset="0"/>
              </a:rPr>
              <a:t>de </a:t>
            </a:r>
            <a:r>
              <a:rPr lang="vi-VN" dirty="0" smtClean="0">
                <a:latin typeface="Calibri" pitchFamily="34" charset="0"/>
              </a:rPr>
              <a:t>plată </a:t>
            </a:r>
            <a:r>
              <a:rPr lang="en-US" dirty="0" err="1" smtClean="0">
                <a:latin typeface="Calibri" pitchFamily="34" charset="0"/>
              </a:rPr>
              <a:t>facturi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vi-VN" dirty="0" smtClean="0">
                <a:latin typeface="Calibri" pitchFamily="34" charset="0"/>
              </a:rPr>
              <a:t>cel </a:t>
            </a:r>
            <a:r>
              <a:rPr lang="vi-VN" dirty="0" smtClean="0">
                <a:latin typeface="Calibri" pitchFamily="34" charset="0"/>
              </a:rPr>
              <a:t>mult 60 de </a:t>
            </a:r>
            <a:r>
              <a:rPr lang="vi-VN" dirty="0" smtClean="0">
                <a:latin typeface="Calibri" pitchFamily="34" charset="0"/>
              </a:rPr>
              <a:t>zile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Competitie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acerba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campanii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promovare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agresive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4038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alibri" pitchFamily="34" charset="0"/>
              </a:rPr>
              <a:t>Logica</a:t>
            </a:r>
            <a:r>
              <a:rPr lang="en-US" sz="3600" dirty="0" smtClean="0">
                <a:latin typeface="Calibri" pitchFamily="34" charset="0"/>
              </a:rPr>
              <a:t> ne </a:t>
            </a:r>
            <a:r>
              <a:rPr lang="en-US" sz="3600" dirty="0" err="1" smtClean="0">
                <a:latin typeface="Calibri" pitchFamily="34" charset="0"/>
              </a:rPr>
              <a:t>demonstreaza</a:t>
            </a:r>
            <a:r>
              <a:rPr lang="en-US" sz="3600" dirty="0" smtClean="0">
                <a:latin typeface="Calibri" pitchFamily="34" charset="0"/>
              </a:rPr>
              <a:t> ca..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..la un </a:t>
            </a:r>
            <a:r>
              <a:rPr lang="en-US" dirty="0" err="1" smtClean="0">
                <a:latin typeface="Calibri" pitchFamily="34" charset="0"/>
              </a:rPr>
              <a:t>volum</a:t>
            </a:r>
            <a:r>
              <a:rPr lang="en-US" dirty="0" smtClean="0">
                <a:latin typeface="Calibri" pitchFamily="34" charset="0"/>
              </a:rPr>
              <a:t> &gt;&gt; de </a:t>
            </a:r>
            <a:r>
              <a:rPr lang="en-US" dirty="0" err="1" smtClean="0">
                <a:latin typeface="Calibri" pitchFamily="34" charset="0"/>
              </a:rPr>
              <a:t>publicitate</a:t>
            </a:r>
            <a:r>
              <a:rPr lang="en-US" dirty="0" smtClean="0">
                <a:latin typeface="Calibri" pitchFamily="34" charset="0"/>
              </a:rPr>
              <a:t>, nr de </a:t>
            </a:r>
            <a:r>
              <a:rPr lang="en-US" dirty="0" err="1" smtClean="0">
                <a:latin typeface="Calibri" pitchFamily="34" charset="0"/>
              </a:rPr>
              <a:t>sesizari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&gt;&gt;, </a:t>
            </a:r>
            <a:r>
              <a:rPr lang="en-US" dirty="0" err="1" smtClean="0">
                <a:latin typeface="Calibri" pitchFamily="34" charset="0"/>
              </a:rPr>
              <a:t>iar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riscul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incalcare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 </a:t>
            </a:r>
            <a:r>
              <a:rPr lang="en-US" dirty="0" err="1" smtClean="0">
                <a:latin typeface="Calibri" pitchFamily="34" charset="0"/>
              </a:rPr>
              <a:t>Codului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este</a:t>
            </a:r>
            <a:r>
              <a:rPr lang="en-US" dirty="0" smtClean="0">
                <a:latin typeface="Calibri" pitchFamily="34" charset="0"/>
              </a:rPr>
              <a:t> &gt;&gt;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err="1" smtClean="0">
                <a:latin typeface="Calibri" pitchFamily="34" charset="0"/>
              </a:rPr>
              <a:t>Realitatea</a:t>
            </a:r>
            <a:r>
              <a:rPr lang="en-US" sz="3600" dirty="0" smtClean="0">
                <a:latin typeface="Calibri" pitchFamily="34" charset="0"/>
              </a:rPr>
              <a:t> ne-a </a:t>
            </a:r>
            <a:r>
              <a:rPr lang="en-US" sz="3600" dirty="0" err="1" smtClean="0">
                <a:latin typeface="Calibri" pitchFamily="34" charset="0"/>
              </a:rPr>
              <a:t>dovedit</a:t>
            </a:r>
            <a:r>
              <a:rPr lang="en-US" sz="3600" dirty="0" smtClean="0">
                <a:latin typeface="Calibri" pitchFamily="34" charset="0"/>
              </a:rPr>
              <a:t> ca… </a:t>
            </a:r>
            <a:r>
              <a:rPr lang="en-US" sz="2800" dirty="0" smtClean="0">
                <a:latin typeface="Calibri" pitchFamily="34" charset="0"/>
              </a:rPr>
              <a:t>din </a:t>
            </a:r>
            <a:r>
              <a:rPr lang="en-US" sz="2800" dirty="0" err="1" smtClean="0">
                <a:latin typeface="Calibri" pitchFamily="34" charset="0"/>
              </a:rPr>
              <a:t>pacate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logica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functioneaza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corect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352800" cy="225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86800" cy="609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Calibri" pitchFamily="34" charset="0"/>
              </a:rPr>
              <a:t>Iata</a:t>
            </a:r>
            <a:r>
              <a:rPr lang="en-US" sz="3600" dirty="0" smtClean="0">
                <a:latin typeface="Calibri" pitchFamily="34" charset="0"/>
              </a:rPr>
              <a:t> si </a:t>
            </a:r>
            <a:r>
              <a:rPr lang="en-US" sz="3600" dirty="0" err="1" smtClean="0">
                <a:latin typeface="Calibri" pitchFamily="34" charset="0"/>
              </a:rPr>
              <a:t>dovada</a:t>
            </a:r>
            <a:r>
              <a:rPr lang="en-US" sz="3600" dirty="0" smtClean="0">
                <a:latin typeface="Calibri" pitchFamily="34" charset="0"/>
              </a:rPr>
              <a:t>: 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45455687"/>
              </p:ext>
            </p:extLst>
          </p:nvPr>
        </p:nvGraphicFramePr>
        <p:xfrm>
          <a:off x="685800" y="1523999"/>
          <a:ext cx="8001000" cy="461342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000500"/>
                <a:gridCol w="4000500"/>
              </a:tblGrid>
              <a:tr h="4157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2013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86360" marR="863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2014 – Jan/Apr !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86360" marR="86360">
                    <a:solidFill>
                      <a:schemeClr val="bg2"/>
                    </a:solidFill>
                  </a:tcPr>
                </a:tc>
              </a:tr>
              <a:tr h="41562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r>
                        <a:rPr kumimoji="0" lang="en-US" sz="24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1" kern="12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sesizari</a:t>
                      </a:r>
                      <a:r>
                        <a:rPr kumimoji="0" lang="en-US" sz="24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/an: 23</a:t>
                      </a:r>
                    </a:p>
                    <a:p>
                      <a:pPr>
                        <a:buFontTx/>
                        <a:buNone/>
                      </a:pPr>
                      <a:endParaRPr kumimoji="0" lang="en-US" sz="18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22 comunicari suplimente si OTC </a:t>
                      </a: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1 comunicare dispozitive medicale </a:t>
                      </a: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/>
                      </a:r>
                      <a:br>
                        <a:rPr kumimoji="0" lang="ro-RO" sz="2000" kern="1200" dirty="0" smtClean="0">
                          <a:latin typeface="Calibri" pitchFamily="34" charset="0"/>
                        </a:rPr>
                      </a:b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15 incalca codul RAC (in principal art. 1.3. lit. a, Art. 28.3 si 28.5)</a:t>
                      </a: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Majoritatea sesizarilor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:</a:t>
                      </a:r>
                      <a:r>
                        <a:rPr kumimoji="0" lang="en-US" sz="2000" kern="1200" baseline="0" dirty="0" smtClean="0">
                          <a:latin typeface="Calibri" pitchFamily="34" charset="0"/>
                        </a:rPr>
                        <a:t> c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onsumatori 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via 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CNA, competitori si PRISA (3).</a:t>
                      </a:r>
                      <a:br>
                        <a:rPr kumimoji="0" lang="ro-RO" sz="2000" kern="1200" dirty="0" smtClean="0">
                          <a:latin typeface="Calibri" pitchFamily="34" charset="0"/>
                        </a:rPr>
                      </a:b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86360" marR="863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r>
                        <a:rPr kumimoji="0" lang="en-US" sz="2400" b="1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sesizari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/4 </a:t>
                      </a:r>
                      <a:r>
                        <a:rPr kumimoji="0" lang="en-US" sz="2400" b="1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luni</a:t>
                      </a: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:  23 !</a:t>
                      </a:r>
                    </a:p>
                    <a:p>
                      <a:pPr>
                        <a:buFontTx/>
                        <a:buNone/>
                      </a:pPr>
                      <a:endParaRPr kumimoji="0" lang="en-US" sz="18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r>
                        <a:rPr kumimoji="0" lang="ro-RO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comunicari suplimente si OTC 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comunicare dispozitive medicale </a:t>
                      </a:r>
                      <a:endParaRPr kumimoji="0" lang="en-US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comunicari farmacii </a:t>
                      </a:r>
                      <a:endParaRPr kumimoji="0" lang="en-US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1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2 </a:t>
                      </a:r>
                      <a:r>
                        <a:rPr kumimoji="0" lang="en-US" sz="2400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incalcari</a:t>
                      </a:r>
                      <a:r>
                        <a:rPr kumimoji="0" lang="ro-RO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Cod RAC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 (in principal Art 1.3, 28.3</a:t>
                      </a:r>
                      <a:r>
                        <a:rPr kumimoji="0" lang="en-US" sz="2000" kern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latin typeface="Calibri" pitchFamily="34" charset="0"/>
                        </a:rPr>
                        <a:t>si</a:t>
                      </a:r>
                      <a:r>
                        <a:rPr kumimoji="0" lang="en-US" sz="2000" kern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latin typeface="Calibri" pitchFamily="34" charset="0"/>
                        </a:rPr>
                        <a:t>Anexa</a:t>
                      </a:r>
                      <a:r>
                        <a:rPr kumimoji="0" lang="en-US" sz="2000" kern="1200" baseline="0" dirty="0" smtClean="0">
                          <a:latin typeface="Calibri" pitchFamily="34" charset="0"/>
                        </a:rPr>
                        <a:t> SA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pPr>
                        <a:buFontTx/>
                        <a:buNone/>
                      </a:pPr>
                      <a:endParaRPr kumimoji="0" lang="en-US" sz="2000" kern="1200" dirty="0" smtClean="0">
                        <a:latin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en-US" sz="2000" kern="1200" dirty="0" err="1" smtClean="0">
                          <a:latin typeface="Calibri" pitchFamily="34" charset="0"/>
                        </a:rPr>
                        <a:t>Majoritate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 sesizari 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: 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consumatori via C</a:t>
                      </a:r>
                      <a:r>
                        <a:rPr kumimoji="0" lang="en-US" sz="2000" kern="1200" dirty="0" smtClean="0">
                          <a:latin typeface="Calibri" pitchFamily="34" charset="0"/>
                        </a:rPr>
                        <a:t>NA (16)</a:t>
                      </a:r>
                      <a:r>
                        <a:rPr kumimoji="0" lang="ro-RO" sz="2000" kern="1200" dirty="0" smtClean="0">
                          <a:latin typeface="Calibri" pitchFamily="34" charset="0"/>
                        </a:rPr>
                        <a:t>, competitori (5) si PRISA (2)</a:t>
                      </a:r>
                      <a:br>
                        <a:rPr kumimoji="0" lang="ro-RO" sz="2000" kern="1200" dirty="0" smtClean="0">
                          <a:latin typeface="Calibri" pitchFamily="34" charset="0"/>
                        </a:rPr>
                      </a:b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86360" marR="8636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800" dirty="0" err="1" smtClean="0">
                <a:latin typeface="+mn-lt"/>
              </a:rPr>
              <a:t>Cazuri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publicitate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farmacii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sesizari</a:t>
            </a:r>
            <a:r>
              <a:rPr lang="en-US" dirty="0" smtClean="0"/>
              <a:t> din 2010-2014: </a:t>
            </a:r>
            <a:r>
              <a:rPr lang="en-US" dirty="0" smtClean="0"/>
              <a:t>Catena, </a:t>
            </a:r>
            <a:r>
              <a:rPr lang="en-US" dirty="0" err="1" smtClean="0"/>
              <a:t>Sensiblu</a:t>
            </a:r>
            <a:r>
              <a:rPr lang="en-US" dirty="0" smtClean="0"/>
              <a:t>, Dona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sesizari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dirty="0" smtClean="0"/>
              <a:t>!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n-US" dirty="0" err="1" smtClean="0"/>
              <a:t>incalcari</a:t>
            </a:r>
            <a:r>
              <a:rPr lang="en-US" dirty="0" smtClean="0"/>
              <a:t>, </a:t>
            </a:r>
            <a:r>
              <a:rPr lang="en-US" dirty="0" err="1" smtClean="0"/>
              <a:t>majoritatea</a:t>
            </a:r>
            <a:r>
              <a:rPr lang="en-US" dirty="0" smtClean="0"/>
              <a:t>:</a:t>
            </a:r>
          </a:p>
          <a:p>
            <a:r>
              <a:rPr lang="en-US" dirty="0" smtClean="0"/>
              <a:t>		Art 1.3  : </a:t>
            </a:r>
            <a:r>
              <a:rPr lang="en-US" dirty="0" err="1" smtClean="0"/>
              <a:t>publicitate</a:t>
            </a:r>
            <a:r>
              <a:rPr lang="en-US" dirty="0" smtClean="0"/>
              <a:t> </a:t>
            </a:r>
            <a:r>
              <a:rPr lang="en-US" dirty="0" err="1" smtClean="0"/>
              <a:t>inselatoare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Art 5.1  : </a:t>
            </a: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substantierii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Art </a:t>
            </a:r>
            <a:r>
              <a:rPr lang="en-US" dirty="0" smtClean="0"/>
              <a:t>1.4 : </a:t>
            </a:r>
            <a:r>
              <a:rPr lang="en-US" dirty="0" smtClean="0"/>
              <a:t> note </a:t>
            </a:r>
            <a:r>
              <a:rPr lang="en-US" dirty="0" smtClean="0"/>
              <a:t>de </a:t>
            </a:r>
            <a:r>
              <a:rPr lang="en-US" dirty="0" err="1" smtClean="0"/>
              <a:t>subsol</a:t>
            </a:r>
            <a:r>
              <a:rPr lang="en-US" dirty="0" smtClean="0"/>
              <a:t> </a:t>
            </a:r>
            <a:r>
              <a:rPr lang="en-US" dirty="0" err="1" smtClean="0"/>
              <a:t>lizibile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15973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800" dirty="0" err="1" smtClean="0">
                <a:latin typeface="Calibri" pitchFamily="34" charset="0"/>
              </a:rPr>
              <a:t>Rolul</a:t>
            </a:r>
            <a:r>
              <a:rPr lang="en-US" sz="4800" smtClean="0">
                <a:latin typeface="Calibri" pitchFamily="34" charset="0"/>
              </a:rPr>
              <a:t> RAC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Decizie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incalcare</a:t>
            </a:r>
            <a:r>
              <a:rPr lang="en-US" dirty="0" smtClean="0">
                <a:latin typeface="Calibri" pitchFamily="34" charset="0"/>
              </a:rPr>
              <a:t> → </a:t>
            </a:r>
            <a:r>
              <a:rPr lang="en-US" dirty="0" err="1" smtClean="0">
                <a:latin typeface="Calibri" pitchFamily="34" charset="0"/>
              </a:rPr>
              <a:t>informare</a:t>
            </a:r>
            <a:r>
              <a:rPr lang="en-US" dirty="0" smtClean="0">
                <a:latin typeface="Calibri" pitchFamily="34" charset="0"/>
              </a:rPr>
              <a:t> CNA → </a:t>
            </a:r>
            <a:r>
              <a:rPr lang="en-US" dirty="0" err="1" smtClean="0">
                <a:latin typeface="Calibri" pitchFamily="34" charset="0"/>
              </a:rPr>
              <a:t>modificare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reclama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educare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informare</a:t>
            </a:r>
            <a:r>
              <a:rPr lang="en-US" dirty="0" smtClean="0">
                <a:latin typeface="Calibri" pitchFamily="34" charset="0"/>
              </a:rPr>
              <a:t>, training </a:t>
            </a:r>
            <a:r>
              <a:rPr lang="en-US" dirty="0" err="1" smtClean="0">
                <a:latin typeface="Calibri" pitchFamily="34" charset="0"/>
              </a:rPr>
              <a:t>membri</a:t>
            </a:r>
            <a:r>
              <a:rPr lang="en-US" dirty="0" smtClean="0">
                <a:latin typeface="Calibri" pitchFamily="34" charset="0"/>
              </a:rPr>
              <a:t> RAC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Promovare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serviciu</a:t>
            </a:r>
            <a:r>
              <a:rPr lang="en-US" dirty="0" smtClean="0">
                <a:latin typeface="Calibri" pitchFamily="34" charset="0"/>
              </a:rPr>
              <a:t> Copy Advice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Mese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rotunde</a:t>
            </a:r>
            <a:r>
              <a:rPr lang="en-US" dirty="0" smtClean="0">
                <a:latin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</a:rPr>
              <a:t>parteneriat</a:t>
            </a:r>
            <a:r>
              <a:rPr lang="en-US" dirty="0" smtClean="0">
                <a:latin typeface="Calibri" pitchFamily="34" charset="0"/>
              </a:rPr>
              <a:t> cu CNA &amp; </a:t>
            </a:r>
            <a:r>
              <a:rPr lang="en-US" dirty="0" err="1" smtClean="0">
                <a:latin typeface="Calibri" pitchFamily="34" charset="0"/>
              </a:rPr>
              <a:t>asoc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Profesionale</a:t>
            </a:r>
            <a:r>
              <a:rPr lang="en-US" dirty="0" smtClean="0">
                <a:latin typeface="Calibri" pitchFamily="34" charset="0"/>
              </a:rPr>
              <a:t> (i.e. </a:t>
            </a:r>
            <a:r>
              <a:rPr lang="en-US" dirty="0" smtClean="0">
                <a:latin typeface="Calibri" pitchFamily="34" charset="0"/>
              </a:rPr>
              <a:t>PRISA, CFR)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Atragere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membri</a:t>
            </a:r>
            <a:r>
              <a:rPr lang="en-US" dirty="0" smtClean="0">
                <a:latin typeface="Calibri" pitchFamily="34" charset="0"/>
              </a:rPr>
              <a:t> in RAC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Participare</a:t>
            </a:r>
            <a:r>
              <a:rPr lang="en-US" dirty="0" smtClean="0">
                <a:latin typeface="Calibri" pitchFamily="34" charset="0"/>
              </a:rPr>
              <a:t>  events </a:t>
            </a:r>
            <a:r>
              <a:rPr lang="en-US" dirty="0" smtClean="0">
                <a:latin typeface="Calibri" pitchFamily="34" charset="0"/>
              </a:rPr>
              <a:t>intl. &amp; </a:t>
            </a:r>
            <a:r>
              <a:rPr lang="en-US" dirty="0" smtClean="0">
                <a:latin typeface="Calibri" pitchFamily="34" charset="0"/>
              </a:rPr>
              <a:t>contact permanent EASA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7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400" dirty="0" smtClean="0">
                <a:latin typeface="Calibri" pitchFamily="34" charset="0"/>
              </a:rPr>
              <a:t>DAR, cu </a:t>
            </a:r>
            <a:r>
              <a:rPr lang="en-US" sz="4400" dirty="0" err="1" smtClean="0">
                <a:latin typeface="Calibri" pitchFamily="34" charset="0"/>
              </a:rPr>
              <a:t>toate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eforturile</a:t>
            </a:r>
            <a:r>
              <a:rPr lang="en-US" sz="4400" dirty="0" smtClean="0">
                <a:latin typeface="Calibri" pitchFamily="34" charset="0"/>
              </a:rPr>
              <a:t> si </a:t>
            </a:r>
            <a:r>
              <a:rPr lang="en-US" sz="4400" dirty="0" err="1" smtClean="0">
                <a:latin typeface="Calibri" pitchFamily="34" charset="0"/>
              </a:rPr>
              <a:t>reglementarile</a:t>
            </a:r>
            <a:r>
              <a:rPr lang="en-US" sz="4400" dirty="0" smtClean="0">
                <a:latin typeface="Calibri" pitchFamily="34" charset="0"/>
              </a:rPr>
              <a:t> ANMDM, CNA </a:t>
            </a:r>
            <a:r>
              <a:rPr lang="en-US" sz="4400" dirty="0" err="1" smtClean="0">
                <a:latin typeface="Calibri" pitchFamily="34" charset="0"/>
              </a:rPr>
              <a:t>sau</a:t>
            </a:r>
            <a:r>
              <a:rPr lang="en-US" sz="4400" dirty="0" smtClean="0">
                <a:latin typeface="Calibri" pitchFamily="34" charset="0"/>
              </a:rPr>
              <a:t> RAC…</a:t>
            </a:r>
            <a:r>
              <a:rPr lang="en-US" sz="4400" dirty="0" err="1" smtClean="0">
                <a:latin typeface="Calibri" pitchFamily="34" charset="0"/>
              </a:rPr>
              <a:t>trebuie</a:t>
            </a:r>
            <a:r>
              <a:rPr lang="en-US" sz="4400" dirty="0" smtClean="0">
                <a:latin typeface="Calibri" pitchFamily="34" charset="0"/>
              </a:rPr>
              <a:t> sa </a:t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4400" i="1" dirty="0" err="1" smtClean="0">
                <a:latin typeface="Calibri" pitchFamily="34" charset="0"/>
              </a:rPr>
              <a:t>punem</a:t>
            </a:r>
            <a:r>
              <a:rPr lang="en-US" sz="4400" i="1" dirty="0" smtClean="0">
                <a:latin typeface="Calibri" pitchFamily="34" charset="0"/>
              </a:rPr>
              <a:t> </a:t>
            </a:r>
            <a:r>
              <a:rPr lang="en-US" sz="4400" i="1" dirty="0" err="1" smtClean="0">
                <a:latin typeface="Calibri" pitchFamily="34" charset="0"/>
              </a:rPr>
              <a:t>punctul</a:t>
            </a:r>
            <a:r>
              <a:rPr lang="en-US" sz="4400" i="1" dirty="0" smtClean="0">
                <a:latin typeface="Calibri" pitchFamily="34" charset="0"/>
              </a:rPr>
              <a:t> </a:t>
            </a:r>
            <a:r>
              <a:rPr lang="en-US" sz="4400" i="1" dirty="0" err="1" smtClean="0">
                <a:latin typeface="Calibri" pitchFamily="34" charset="0"/>
              </a:rPr>
              <a:t>pe</a:t>
            </a:r>
            <a:r>
              <a:rPr lang="en-US" sz="4400" i="1" dirty="0" smtClean="0">
                <a:latin typeface="Calibri" pitchFamily="34" charset="0"/>
              </a:rPr>
              <a:t> </a:t>
            </a:r>
            <a:r>
              <a:rPr lang="en-US" sz="4400" i="1" dirty="0" err="1" smtClean="0">
                <a:latin typeface="Calibri" pitchFamily="34" charset="0"/>
              </a:rPr>
              <a:t>i</a:t>
            </a:r>
            <a:r>
              <a:rPr lang="en-US" sz="4400" dirty="0" smtClean="0">
                <a:latin typeface="Calibri" pitchFamily="34" charset="0"/>
              </a:rPr>
              <a:t>: </a:t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4400" dirty="0" smtClean="0">
                <a:latin typeface="Calibri" pitchFamily="34" charset="0"/>
              </a:rPr>
              <a:t>ne </a:t>
            </a:r>
            <a:r>
              <a:rPr lang="en-US" sz="4400" dirty="0" err="1" smtClean="0">
                <a:latin typeface="Calibri" pitchFamily="34" charset="0"/>
              </a:rPr>
              <a:t>lipseste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ceva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esential</a:t>
            </a:r>
            <a:r>
              <a:rPr lang="en-US" sz="4400" dirty="0" smtClean="0">
                <a:latin typeface="Calibri" pitchFamily="34" charset="0"/>
              </a:rPr>
              <a:t>..</a:t>
            </a:r>
            <a:endParaRPr lang="en-US" sz="4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care sa </a:t>
            </a:r>
            <a:r>
              <a:rPr lang="en-US" sz="3600" dirty="0" err="1" smtClean="0"/>
              <a:t>reglementeze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publicitatea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la </a:t>
            </a:r>
            <a:r>
              <a:rPr lang="en-US" sz="3600" dirty="0" err="1" smtClean="0"/>
              <a:t>farmacii</a:t>
            </a:r>
            <a:r>
              <a:rPr lang="en-US" sz="3600" dirty="0" smtClean="0"/>
              <a:t>, </a:t>
            </a:r>
          </a:p>
          <a:p>
            <a:pPr algn="ctr"/>
            <a:r>
              <a:rPr lang="en-US" sz="3600" dirty="0" err="1" smtClean="0"/>
              <a:t>centrata</a:t>
            </a:r>
            <a:r>
              <a:rPr lang="en-US" sz="3600" dirty="0" smtClean="0"/>
              <a:t> </a:t>
            </a:r>
            <a:r>
              <a:rPr lang="en-US" sz="3600" dirty="0" err="1" smtClean="0"/>
              <a:t>pe</a:t>
            </a:r>
            <a:r>
              <a:rPr lang="en-US" sz="3600" dirty="0" smtClean="0"/>
              <a:t> </a:t>
            </a:r>
            <a:r>
              <a:rPr lang="en-US" sz="3600" dirty="0" err="1" smtClean="0"/>
              <a:t>mesaje</a:t>
            </a:r>
            <a:r>
              <a:rPr lang="en-US" sz="3600" dirty="0" smtClean="0"/>
              <a:t> de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a </a:t>
            </a:r>
            <a:r>
              <a:rPr lang="en-US" sz="3600" dirty="0" err="1" smtClean="0"/>
              <a:t>publicului</a:t>
            </a:r>
            <a:r>
              <a:rPr lang="en-US" sz="3600" dirty="0" smtClean="0"/>
              <a:t>, </a:t>
            </a:r>
            <a:r>
              <a:rPr lang="en-US" sz="3600" dirty="0" smtClean="0"/>
              <a:t>si </a:t>
            </a:r>
            <a:r>
              <a:rPr lang="en-US" sz="3600" dirty="0" err="1" smtClean="0"/>
              <a:t>pe</a:t>
            </a:r>
            <a:r>
              <a:rPr lang="en-US" sz="3600" dirty="0" smtClean="0"/>
              <a:t> </a:t>
            </a:r>
            <a:r>
              <a:rPr lang="en-US" sz="3600" dirty="0" err="1" smtClean="0"/>
              <a:t>eliminarea</a:t>
            </a:r>
            <a:r>
              <a:rPr lang="en-US" sz="3600" dirty="0" smtClean="0"/>
              <a:t> </a:t>
            </a:r>
            <a:r>
              <a:rPr lang="en-US" sz="3600" dirty="0" err="1" smtClean="0"/>
              <a:t>riscului</a:t>
            </a:r>
            <a:r>
              <a:rPr lang="en-US" sz="3600" dirty="0" smtClean="0"/>
              <a:t> de a </a:t>
            </a:r>
            <a:r>
              <a:rPr lang="en-US" sz="3600" dirty="0" err="1" smtClean="0"/>
              <a:t>fi</a:t>
            </a:r>
            <a:r>
              <a:rPr lang="en-US" sz="3600" dirty="0" smtClean="0"/>
              <a:t> o </a:t>
            </a:r>
            <a:r>
              <a:rPr lang="en-US" sz="3600" dirty="0" err="1" smtClean="0"/>
              <a:t>publicitate</a:t>
            </a:r>
            <a:r>
              <a:rPr lang="en-US" sz="3600" dirty="0" smtClean="0"/>
              <a:t> </a:t>
            </a:r>
            <a:r>
              <a:rPr lang="en-US" sz="3600" dirty="0" err="1" smtClean="0"/>
              <a:t>pur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comerciala</a:t>
            </a:r>
            <a:r>
              <a:rPr lang="en-US" sz="3600" dirty="0" smtClean="0"/>
              <a:t>.</a:t>
            </a:r>
          </a:p>
          <a:p>
            <a:pPr algn="ctr"/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In loc de </a:t>
            </a:r>
            <a:r>
              <a:rPr lang="en-US" dirty="0" err="1" smtClean="0">
                <a:latin typeface="Calibri" pitchFamily="34" charset="0"/>
              </a:rPr>
              <a:t>concluzie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‘’</a:t>
            </a:r>
            <a:r>
              <a:rPr lang="vi-VN" dirty="0" smtClean="0">
                <a:latin typeface="Calibri" pitchFamily="34" charset="0"/>
              </a:rPr>
              <a:t>Medicamentele </a:t>
            </a:r>
            <a:r>
              <a:rPr lang="vi-VN" dirty="0" smtClean="0">
                <a:latin typeface="Calibri" pitchFamily="34" charset="0"/>
              </a:rPr>
              <a:t>sunt </a:t>
            </a:r>
            <a:r>
              <a:rPr lang="vi-VN" i="1" dirty="0" smtClean="0">
                <a:latin typeface="Calibri" pitchFamily="34" charset="0"/>
              </a:rPr>
              <a:t>aceleaşi peste tot</a:t>
            </a:r>
            <a:r>
              <a:rPr lang="vi-VN" dirty="0" smtClean="0">
                <a:latin typeface="Calibri" pitchFamily="34" charset="0"/>
              </a:rPr>
              <a:t> şi, cel mai important, contează </a:t>
            </a:r>
            <a:r>
              <a:rPr lang="vi-VN" i="1" dirty="0" smtClean="0">
                <a:latin typeface="Calibri" pitchFamily="34" charset="0"/>
              </a:rPr>
              <a:t>respectarea prescripţiei medicale </a:t>
            </a:r>
            <a:r>
              <a:rPr lang="vi-VN" dirty="0" smtClean="0">
                <a:latin typeface="Calibri" pitchFamily="34" charset="0"/>
              </a:rPr>
              <a:t>şi toate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sfaturile utile </a:t>
            </a:r>
            <a:r>
              <a:rPr lang="vi-VN" dirty="0" smtClean="0">
                <a:latin typeface="Calibri" pitchFamily="34" charset="0"/>
              </a:rPr>
              <a:t>pe care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farmacistul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le </a:t>
            </a:r>
            <a:r>
              <a:rPr lang="vi-VN" dirty="0" smtClean="0">
                <a:latin typeface="Calibri" pitchFamily="34" charset="0"/>
              </a:rPr>
              <a:t>poate </a:t>
            </a:r>
            <a:r>
              <a:rPr lang="vi-VN" dirty="0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’’</a:t>
            </a: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	Prof. Univ. Dr. </a:t>
            </a:r>
            <a:r>
              <a:rPr lang="en-US" dirty="0" err="1" smtClean="0">
                <a:latin typeface="Calibri" pitchFamily="34" charset="0"/>
              </a:rPr>
              <a:t>Farm.Dumitru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Lupuleasa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…si sa nu </a:t>
            </a:r>
            <a:r>
              <a:rPr lang="en-US" dirty="0" err="1" smtClean="0">
                <a:latin typeface="Calibri" pitchFamily="34" charset="0"/>
              </a:rPr>
              <a:t>uitam</a:t>
            </a:r>
            <a:r>
              <a:rPr lang="en-US" dirty="0" smtClean="0">
                <a:latin typeface="Calibri" pitchFamily="34" charset="0"/>
              </a:rPr>
              <a:t> ca..</a:t>
            </a:r>
          </a:p>
          <a:p>
            <a:r>
              <a:rPr lang="vi-VN" dirty="0" smtClean="0">
                <a:latin typeface="Calibri" pitchFamily="34" charset="0"/>
              </a:rPr>
              <a:t/>
            </a:r>
            <a:br>
              <a:rPr lang="vi-VN" dirty="0" smtClean="0">
                <a:latin typeface="Calibri" pitchFamily="34" charset="0"/>
              </a:rPr>
            </a:br>
            <a:r>
              <a:rPr lang="vi-VN" dirty="0" smtClean="0">
                <a:latin typeface="Calibri" pitchFamily="34" charset="0"/>
              </a:rPr>
              <a:t/>
            </a:r>
            <a:br>
              <a:rPr lang="vi-VN" dirty="0" smtClean="0">
                <a:latin typeface="Calibri" pitchFamily="34" charset="0"/>
              </a:rPr>
            </a:br>
            <a:r>
              <a:rPr lang="vi-VN" dirty="0" smtClean="0">
                <a:latin typeface="Calibri" pitchFamily="34" charset="0"/>
              </a:rPr>
              <a:t/>
            </a:r>
            <a:br>
              <a:rPr lang="vi-VN" dirty="0" smtClean="0">
                <a:latin typeface="Calibri" pitchFamily="34" charset="0"/>
              </a:rPr>
            </a:br>
            <a:r>
              <a:rPr lang="vi-VN" dirty="0" smtClean="0">
                <a:latin typeface="Calibri" pitchFamily="34" charset="0"/>
              </a:rPr>
              <a:t/>
            </a:r>
            <a:br>
              <a:rPr lang="vi-VN" dirty="0" smtClean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14800"/>
            <a:ext cx="4495800" cy="18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3429000" cy="15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905000" y="1219200"/>
            <a:ext cx="4800600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FF0000"/>
                </a:solidFill>
              </a:rPr>
              <a:t>Va</a:t>
            </a:r>
            <a:r>
              <a:rPr lang="en-US" sz="4800" i="1" dirty="0" smtClean="0">
                <a:solidFill>
                  <a:srgbClr val="FF0000"/>
                </a:solidFill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</a:rPr>
              <a:t>multumesc</a:t>
            </a:r>
            <a:r>
              <a:rPr lang="en-US" sz="4800" i="1" dirty="0" smtClean="0">
                <a:solidFill>
                  <a:srgbClr val="FF0000"/>
                </a:solidFill>
              </a:rPr>
              <a:t> !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Dr. Oana Cociasu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Presedinte</a:t>
            </a:r>
            <a:r>
              <a:rPr lang="en-US" sz="3200" dirty="0" smtClean="0">
                <a:solidFill>
                  <a:srgbClr val="FF0000"/>
                </a:solidFill>
              </a:rPr>
              <a:t> RAC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Calibri" pitchFamily="34" charset="0"/>
              </a:rPr>
              <a:t>Membrii</a:t>
            </a:r>
            <a:r>
              <a:rPr lang="en-US" sz="4800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pharma</a:t>
            </a:r>
            <a:endParaRPr lang="en-US" sz="4800" i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772400" cy="45720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latin typeface="Calibri" pitchFamily="34" charset="0"/>
              </a:rPr>
              <a:t>OTC</a:t>
            </a:r>
            <a:r>
              <a:rPr lang="ro-RO" sz="2400" dirty="0" smtClean="0">
                <a:latin typeface="Calibri" pitchFamily="34" charset="0"/>
              </a:rPr>
              <a:t>:  </a:t>
            </a:r>
            <a:r>
              <a:rPr lang="en-US" sz="2400" dirty="0" err="1" smtClean="0">
                <a:latin typeface="Calibri" pitchFamily="34" charset="0"/>
              </a:rPr>
              <a:t>Biofarm</a:t>
            </a:r>
            <a:r>
              <a:rPr lang="en-US" sz="2400" dirty="0" smtClean="0">
                <a:latin typeface="Calibri" pitchFamily="34" charset="0"/>
              </a:rPr>
              <a:t>, GSK, Reckitt Benckiser, </a:t>
            </a:r>
            <a:r>
              <a:rPr lang="en-US" sz="2400" dirty="0" err="1" smtClean="0">
                <a:latin typeface="Calibri" pitchFamily="34" charset="0"/>
              </a:rPr>
              <a:t>Terapia</a:t>
            </a:r>
            <a:endParaRPr lang="en-US" sz="2400" dirty="0" smtClean="0">
              <a:latin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 err="1" smtClean="0">
                <a:latin typeface="Calibri" pitchFamily="34" charset="0"/>
              </a:rPr>
              <a:t>Suplimente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ro-RO" sz="2400" dirty="0" smtClean="0">
                <a:latin typeface="Calibri" pitchFamily="34" charset="0"/>
              </a:rPr>
              <a:t>Fi</a:t>
            </a:r>
            <a:r>
              <a:rPr lang="en-US" sz="2400" dirty="0" smtClean="0">
                <a:latin typeface="Calibri" pitchFamily="34" charset="0"/>
              </a:rPr>
              <a:t>t</a:t>
            </a:r>
            <a:r>
              <a:rPr lang="ro-RO" sz="2400" dirty="0" smtClean="0">
                <a:latin typeface="Calibri" pitchFamily="34" charset="0"/>
              </a:rPr>
              <a:t>terman Pharma, Glenmark Pharma</a:t>
            </a:r>
            <a:r>
              <a:rPr lang="en-US" sz="2400" dirty="0" smtClean="0">
                <a:latin typeface="Calibri" pitchFamily="34" charset="0"/>
              </a:rPr>
              <a:t>, Sandoz, </a:t>
            </a:r>
            <a:r>
              <a:rPr lang="ro-RO" sz="2400" dirty="0" smtClean="0">
                <a:latin typeface="Calibri" pitchFamily="34" charset="0"/>
              </a:rPr>
              <a:t>Zdrovit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Walmark</a:t>
            </a:r>
            <a:r>
              <a:rPr lang="en-US" sz="2400" dirty="0" smtClean="0">
                <a:latin typeface="Calibri" pitchFamily="34" charset="0"/>
              </a:rPr>
              <a:t>, PRISA</a:t>
            </a:r>
          </a:p>
          <a:p>
            <a:pPr lvl="0">
              <a:lnSpc>
                <a:spcPct val="150000"/>
              </a:lnSpc>
            </a:pPr>
            <a:r>
              <a:rPr lang="en-US" sz="2400" b="1" dirty="0" err="1" smtClean="0">
                <a:latin typeface="Calibri" pitchFamily="34" charset="0"/>
              </a:rPr>
              <a:t>Farmacii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</a:rPr>
              <a:t>Sensiblu</a:t>
            </a:r>
            <a:r>
              <a:rPr lang="en-US" sz="2400" dirty="0" smtClean="0">
                <a:latin typeface="Calibri" pitchFamily="34" charset="0"/>
              </a:rPr>
              <a:t>, Dona</a:t>
            </a:r>
          </a:p>
          <a:p>
            <a:pPr lvl="0"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 err="1" smtClean="0">
                <a:latin typeface="Calibri" pitchFamily="34" charset="0"/>
              </a:rPr>
              <a:t>Produse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ingrijire</a:t>
            </a:r>
            <a:r>
              <a:rPr lang="ro-RO" sz="2400" dirty="0" smtClean="0">
                <a:latin typeface="Calibri" pitchFamily="34" charset="0"/>
              </a:rPr>
              <a:t>: Beiersdorf</a:t>
            </a:r>
            <a:r>
              <a:rPr lang="en-US" sz="2400" dirty="0" smtClean="0">
                <a:latin typeface="Calibri" pitchFamily="34" charset="0"/>
              </a:rPr>
              <a:t>, Colgate, L’Oreal, P&amp;G, Unilever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2" descr="C:\Documents and Settings\bucharest.medicone\Desktop\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7200"/>
            <a:ext cx="3105462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   </a:t>
            </a:r>
            <a:r>
              <a:rPr lang="en-US" sz="4800" dirty="0" smtClean="0">
                <a:latin typeface="Calibri" pitchFamily="34" charset="0"/>
              </a:rPr>
              <a:t>Ce </a:t>
            </a:r>
            <a:r>
              <a:rPr lang="en-US" sz="4800" dirty="0" err="1" smtClean="0">
                <a:latin typeface="Calibri" pitchFamily="34" charset="0"/>
              </a:rPr>
              <a:t>este</a:t>
            </a:r>
            <a:r>
              <a:rPr lang="en-US" sz="4800" dirty="0" smtClean="0">
                <a:latin typeface="Calibri" pitchFamily="34" charset="0"/>
              </a:rPr>
              <a:t>                         </a:t>
            </a:r>
            <a:r>
              <a:rPr lang="en-US" dirty="0" smtClean="0">
                <a:latin typeface="Calibri" pitchFamily="34" charset="0"/>
              </a:rPr>
              <a:t>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525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11200" b="1" dirty="0" smtClean="0">
                <a:latin typeface="Calibri" pitchFamily="34" charset="0"/>
              </a:rPr>
              <a:t>	</a:t>
            </a:r>
            <a:r>
              <a:rPr lang="en-US" sz="11200" b="1" dirty="0" err="1" smtClean="0">
                <a:latin typeface="Calibri" pitchFamily="34" charset="0"/>
              </a:rPr>
              <a:t>Singurul</a:t>
            </a:r>
            <a:r>
              <a:rPr lang="en-US" sz="11200" dirty="0" smtClean="0">
                <a:latin typeface="Calibri" pitchFamily="34" charset="0"/>
              </a:rPr>
              <a:t> organism de </a:t>
            </a:r>
            <a:r>
              <a:rPr lang="en-US" sz="11200" dirty="0" err="1" smtClean="0">
                <a:latin typeface="Calibri" pitchFamily="34" charset="0"/>
              </a:rPr>
              <a:t>autoreglementare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romanesc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recunoscut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1200" dirty="0" smtClean="0">
                <a:latin typeface="Calibri" pitchFamily="34" charset="0"/>
              </a:rPr>
              <a:t>de </a:t>
            </a:r>
            <a:r>
              <a:rPr lang="en-US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Consiliul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National al </a:t>
            </a:r>
            <a:r>
              <a:rPr lang="en-US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Audiovizualului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en-U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CNA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</a:p>
          <a:p>
            <a:pPr lvl="1">
              <a:lnSpc>
                <a:spcPct val="120000"/>
              </a:lnSpc>
            </a:pPr>
            <a:endParaRPr lang="en-US" sz="1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protocol</a:t>
            </a:r>
            <a:r>
              <a:rPr lang="en-US" sz="11000" b="1" dirty="0" smtClean="0">
                <a:latin typeface="Calibri" pitchFamily="34" charset="0"/>
              </a:rPr>
              <a:t> </a:t>
            </a:r>
            <a:r>
              <a:rPr lang="en-US" sz="11000" dirty="0" smtClean="0">
                <a:latin typeface="Calibri" pitchFamily="34" charset="0"/>
              </a:rPr>
              <a:t>de </a:t>
            </a:r>
            <a:r>
              <a:rPr lang="en-US" sz="11000" dirty="0" err="1" smtClean="0">
                <a:latin typeface="Calibri" pitchFamily="34" charset="0"/>
              </a:rPr>
              <a:t>colaborare</a:t>
            </a:r>
            <a:r>
              <a:rPr lang="en-US" sz="11000" dirty="0" smtClean="0">
                <a:latin typeface="Calibri" pitchFamily="34" charset="0"/>
              </a:rPr>
              <a:t> semnat in 2003 pentru a </a:t>
            </a:r>
            <a:r>
              <a:rPr lang="en-US" sz="11000" dirty="0" err="1" smtClean="0">
                <a:latin typeface="Calibri" pitchFamily="34" charset="0"/>
              </a:rPr>
              <a:t>solutiona</a:t>
            </a:r>
            <a:r>
              <a:rPr lang="en-US" sz="11000" dirty="0" smtClean="0">
                <a:latin typeface="Calibri" pitchFamily="34" charset="0"/>
              </a:rPr>
              <a:t> </a:t>
            </a:r>
            <a:r>
              <a:rPr lang="en-US" sz="11000" dirty="0" err="1" smtClean="0">
                <a:latin typeface="Calibri" pitchFamily="34" charset="0"/>
              </a:rPr>
              <a:t>sesizarile</a:t>
            </a:r>
            <a:r>
              <a:rPr lang="en-US" sz="11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1000" dirty="0" err="1" smtClean="0">
                <a:latin typeface="Calibri" pitchFamily="34" charset="0"/>
              </a:rPr>
              <a:t>privind</a:t>
            </a:r>
            <a:r>
              <a:rPr lang="en-US" sz="11000" dirty="0" smtClean="0">
                <a:latin typeface="Calibri" pitchFamily="34" charset="0"/>
              </a:rPr>
              <a:t> </a:t>
            </a:r>
            <a:r>
              <a:rPr lang="en-US" sz="11000" dirty="0" err="1" smtClean="0">
                <a:latin typeface="Calibri" pitchFamily="34" charset="0"/>
              </a:rPr>
              <a:t>publicitatea</a:t>
            </a:r>
            <a:r>
              <a:rPr lang="en-US" sz="11000" dirty="0" smtClean="0">
                <a:latin typeface="Calibri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11200" dirty="0" smtClean="0">
                <a:latin typeface="Calibri" pitchFamily="34" charset="0"/>
              </a:rPr>
              <a:t>‘’</a:t>
            </a:r>
            <a:r>
              <a:rPr lang="en-US" sz="11200" dirty="0" err="1" smtClean="0">
                <a:latin typeface="Calibri" pitchFamily="34" charset="0"/>
              </a:rPr>
              <a:t>Intermediar</a:t>
            </a:r>
            <a:r>
              <a:rPr lang="en-US" sz="11200" dirty="0" smtClean="0">
                <a:latin typeface="Calibri" pitchFamily="34" charset="0"/>
              </a:rPr>
              <a:t>’’ </a:t>
            </a:r>
            <a:r>
              <a:rPr lang="en-US" sz="11200" dirty="0" err="1" smtClean="0">
                <a:latin typeface="Calibri" pitchFamily="34" charset="0"/>
              </a:rPr>
              <a:t>intre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dirty="0" err="1" smtClean="0">
                <a:latin typeface="Calibri" pitchFamily="34" charset="0"/>
              </a:rPr>
              <a:t>anuntatori</a:t>
            </a:r>
            <a:r>
              <a:rPr lang="en-US" sz="11200" dirty="0" smtClean="0">
                <a:latin typeface="Calibri" pitchFamily="34" charset="0"/>
              </a:rPr>
              <a:t> /</a:t>
            </a:r>
            <a:r>
              <a:rPr lang="en-US" sz="11200" dirty="0" err="1" smtClean="0">
                <a:latin typeface="Calibri" pitchFamily="34" charset="0"/>
              </a:rPr>
              <a:t>companii</a:t>
            </a:r>
            <a:r>
              <a:rPr lang="en-US" sz="11200" dirty="0" smtClean="0">
                <a:latin typeface="Calibri" pitchFamily="34" charset="0"/>
              </a:rPr>
              <a:t> si CNA</a:t>
            </a:r>
          </a:p>
          <a:p>
            <a:pPr lvl="1">
              <a:lnSpc>
                <a:spcPct val="120000"/>
              </a:lnSpc>
            </a:pPr>
            <a:r>
              <a:rPr lang="en-US" sz="11200" dirty="0" smtClean="0">
                <a:latin typeface="Calibri" pitchFamily="34" charset="0"/>
              </a:rPr>
              <a:t>in 98% din </a:t>
            </a:r>
            <a:r>
              <a:rPr lang="en-US" sz="11200" dirty="0" err="1" smtClean="0">
                <a:latin typeface="Calibri" pitchFamily="34" charset="0"/>
              </a:rPr>
              <a:t>cazuri</a:t>
            </a:r>
            <a:r>
              <a:rPr lang="en-US" sz="11200" dirty="0" smtClean="0">
                <a:latin typeface="Calibri" pitchFamily="34" charset="0"/>
              </a:rPr>
              <a:t>, CNA </a:t>
            </a:r>
            <a:r>
              <a:rPr lang="en-US" sz="11200" dirty="0" err="1" smtClean="0">
                <a:latin typeface="Calibri" pitchFamily="34" charset="0"/>
              </a:rPr>
              <a:t>este</a:t>
            </a:r>
            <a:r>
              <a:rPr lang="en-US" sz="11200" dirty="0" smtClean="0">
                <a:latin typeface="Calibri" pitchFamily="34" charset="0"/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en-US" sz="1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acord</a:t>
            </a:r>
            <a:r>
              <a:rPr lang="en-U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1200" dirty="0" smtClean="0">
                <a:latin typeface="Calibri" pitchFamily="34" charset="0"/>
              </a:rPr>
              <a:t>cu </a:t>
            </a:r>
            <a:r>
              <a:rPr lang="en-US" sz="11200" dirty="0" err="1" smtClean="0">
                <a:latin typeface="Calibri" pitchFamily="34" charset="0"/>
              </a:rPr>
              <a:t>deciziile</a:t>
            </a:r>
            <a:r>
              <a:rPr lang="en-US" sz="11200" dirty="0" smtClean="0">
                <a:latin typeface="Calibri" pitchFamily="34" charset="0"/>
              </a:rPr>
              <a:t> RAC</a:t>
            </a:r>
          </a:p>
          <a:p>
            <a:pPr>
              <a:lnSpc>
                <a:spcPct val="120000"/>
              </a:lnSpc>
              <a:buNone/>
            </a:pPr>
            <a:endParaRPr lang="en-US" sz="38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7200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 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 descr="C:\Documents and Settings\bucharest.medicone\Desktop\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2870200" cy="774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3200" y="304800"/>
            <a:ext cx="3657600" cy="990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7318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sz="5400" dirty="0" smtClean="0">
                <a:latin typeface="Calibri" pitchFamily="34" charset="0"/>
              </a:rPr>
              <a:t>CNA - RAC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495800" cy="480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u="sng" dirty="0" err="1" smtClean="0">
                <a:latin typeface="Calibri" pitchFamily="34" charset="0"/>
              </a:rPr>
              <a:t>Responsabilitati</a:t>
            </a:r>
            <a:r>
              <a:rPr lang="en-US" sz="2400" u="sng" dirty="0" smtClean="0">
                <a:latin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CNA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Recunoaste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Codul</a:t>
            </a:r>
            <a:r>
              <a:rPr lang="en-US" sz="2400" dirty="0" smtClean="0">
                <a:latin typeface="Calibri" pitchFamily="34" charset="0"/>
              </a:rPr>
              <a:t> RAC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Sprijina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si </a:t>
            </a:r>
            <a:r>
              <a:rPr lang="en-US" sz="2400" dirty="0" err="1" smtClean="0">
                <a:latin typeface="Calibri" pitchFamily="34" charset="0"/>
              </a:rPr>
              <a:t>promoveaza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implementarea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deciziilor</a:t>
            </a:r>
            <a:r>
              <a:rPr lang="en-US" sz="2400" dirty="0" smtClean="0">
                <a:latin typeface="Calibri" pitchFamily="34" charset="0"/>
              </a:rPr>
              <a:t> RAC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reprezentantii</a:t>
            </a:r>
            <a:r>
              <a:rPr lang="en-US" sz="2400" dirty="0" smtClean="0">
                <a:latin typeface="Calibri" pitchFamily="34" charset="0"/>
              </a:rPr>
              <a:t> RAC in </a:t>
            </a:r>
            <a:r>
              <a:rPr lang="en-US" sz="2400" dirty="0" err="1" smtClean="0">
                <a:latin typeface="Calibri" pitchFamily="34" charset="0"/>
              </a:rPr>
              <a:t>orice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discutie</a:t>
            </a:r>
            <a:r>
              <a:rPr lang="en-US" sz="2400" dirty="0" smtClean="0">
                <a:latin typeface="Calibri" pitchFamily="34" charset="0"/>
              </a:rPr>
              <a:t> CNA </a:t>
            </a:r>
            <a:r>
              <a:rPr lang="en-US" sz="2400" dirty="0" err="1" smtClean="0">
                <a:latin typeface="Calibri" pitchFamily="34" charset="0"/>
              </a:rPr>
              <a:t>despre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publicitate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572000" cy="5257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400" u="sng" dirty="0" err="1" smtClean="0">
                <a:latin typeface="Calibri" pitchFamily="34" charset="0"/>
              </a:rPr>
              <a:t>Responsabilitati</a:t>
            </a:r>
            <a:r>
              <a:rPr lang="en-US" sz="2400" u="sng" dirty="0" smtClean="0">
                <a:latin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RAC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Informeaza</a:t>
            </a:r>
            <a:r>
              <a:rPr lang="en-US" sz="2400" dirty="0" smtClean="0">
                <a:latin typeface="Calibri" pitchFamily="34" charset="0"/>
              </a:rPr>
              <a:t> CNA in </a:t>
            </a:r>
            <a:r>
              <a:rPr lang="en-US" sz="2400" dirty="0" err="1" smtClean="0">
                <a:latin typeface="Calibri" pitchFamily="34" charset="0"/>
              </a:rPr>
              <a:t>legatura</a:t>
            </a:r>
            <a:r>
              <a:rPr lang="en-US" sz="2400" dirty="0" smtClean="0">
                <a:latin typeface="Calibri" pitchFamily="34" charset="0"/>
              </a:rPr>
              <a:t> cu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deciziile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 </a:t>
            </a:r>
            <a:r>
              <a:rPr lang="en-US" sz="2400" dirty="0" err="1" smtClean="0">
                <a:latin typeface="Calibri" pitchFamily="34" charset="0"/>
              </a:rPr>
              <a:t>adoptate</a:t>
            </a:r>
            <a:r>
              <a:rPr lang="en-US" sz="2400" dirty="0" smtClean="0">
                <a:latin typeface="Calibri" pitchFamily="34" charset="0"/>
              </a:rPr>
              <a:t> in </a:t>
            </a:r>
            <a:r>
              <a:rPr lang="en-US" sz="2400" dirty="0" err="1" smtClean="0">
                <a:latin typeface="Calibri" pitchFamily="34" charset="0"/>
              </a:rPr>
              <a:t>cazurile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publicitate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defectuoasa</a:t>
            </a:r>
            <a:r>
              <a:rPr lang="en-US" sz="2400" dirty="0" smtClean="0">
                <a:latin typeface="Calibri" pitchFamily="34" charset="0"/>
              </a:rPr>
              <a:t>/</a:t>
            </a:r>
            <a:r>
              <a:rPr lang="en-US" sz="2400" dirty="0" err="1" smtClean="0">
                <a:latin typeface="Calibri" pitchFamily="34" charset="0"/>
              </a:rPr>
              <a:t>inselatoare</a:t>
            </a: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Specialistii</a:t>
            </a:r>
            <a:r>
              <a:rPr lang="en-US" sz="2400" dirty="0" smtClean="0">
                <a:latin typeface="Calibri" pitchFamily="34" charset="0"/>
              </a:rPr>
              <a:t> RAC se </a:t>
            </a:r>
            <a:r>
              <a:rPr lang="en-US" sz="2400" dirty="0" err="1" smtClean="0">
                <a:latin typeface="Calibri" pitchFamily="34" charset="0"/>
              </a:rPr>
              <a:t>vor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 </a:t>
            </a:r>
            <a:r>
              <a:rPr lang="en-US" sz="2400" dirty="0" err="1" smtClean="0">
                <a:latin typeface="Calibri" pitchFamily="34" charset="0"/>
              </a:rPr>
              <a:t>dezbateri</a:t>
            </a:r>
            <a:r>
              <a:rPr lang="en-US" sz="2400" dirty="0" smtClean="0">
                <a:latin typeface="Calibri" pitchFamily="34" charset="0"/>
              </a:rPr>
              <a:t> si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campanii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organizate</a:t>
            </a:r>
            <a:r>
              <a:rPr lang="en-US" sz="2400" dirty="0" smtClean="0">
                <a:latin typeface="Calibri" pitchFamily="34" charset="0"/>
              </a:rPr>
              <a:t> de CNA</a:t>
            </a:r>
          </a:p>
          <a:p>
            <a:endParaRPr lang="en-US" sz="2400" u="sng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7318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alibri" pitchFamily="34" charset="0"/>
              </a:rPr>
              <a:t>Ce </a:t>
            </a:r>
            <a:r>
              <a:rPr lang="en-US" sz="4800" dirty="0" err="1" smtClean="0">
                <a:latin typeface="Calibri" pitchFamily="34" charset="0"/>
              </a:rPr>
              <a:t>este</a:t>
            </a:r>
            <a:r>
              <a:rPr lang="en-US" sz="4800" dirty="0" smtClean="0">
                <a:latin typeface="Calibri" pitchFamily="34" charset="0"/>
              </a:rPr>
              <a:t> </a:t>
            </a:r>
            <a:r>
              <a:rPr lang="en-US" sz="4800" dirty="0" err="1" smtClean="0">
                <a:latin typeface="Calibri" pitchFamily="34" charset="0"/>
              </a:rPr>
              <a:t>Autoreglementarea</a:t>
            </a:r>
            <a:r>
              <a:rPr lang="en-US" sz="4800" dirty="0" smtClean="0">
                <a:latin typeface="Calibri" pitchFamily="34" charset="0"/>
              </a:rPr>
              <a:t>?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772400" cy="51054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800" dirty="0" err="1" smtClean="0">
                <a:latin typeface="Calibri" pitchFamily="34" charset="0"/>
              </a:rPr>
              <a:t>Sistem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prin</a:t>
            </a:r>
            <a:r>
              <a:rPr lang="en-US" sz="2800" dirty="0" smtClean="0">
                <a:latin typeface="Calibri" pitchFamily="34" charset="0"/>
              </a:rPr>
              <a:t> care </a:t>
            </a:r>
            <a:r>
              <a:rPr lang="en-US" sz="2800" dirty="0" err="1" smtClean="0">
                <a:latin typeface="Calibri" pitchFamily="34" charset="0"/>
              </a:rPr>
              <a:t>Industria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publicitatii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isi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asuma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responsabilitatea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Autocontrolului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NU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inlocuieste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legislatia</a:t>
            </a:r>
            <a:r>
              <a:rPr lang="en-US" sz="2800" dirty="0" smtClean="0">
                <a:latin typeface="Calibri" pitchFamily="34" charset="0"/>
              </a:rPr>
              <a:t>, o </a:t>
            </a:r>
            <a:r>
              <a:rPr lang="en-US" sz="2800" dirty="0" err="1" smtClean="0">
                <a:latin typeface="Calibri" pitchFamily="34" charset="0"/>
              </a:rPr>
              <a:t>complementeaza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Economie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timp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resurse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financiare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necesare</a:t>
            </a:r>
            <a:r>
              <a:rPr lang="en-US" sz="2800" dirty="0" smtClean="0">
                <a:latin typeface="Calibri" pitchFamily="34" charset="0"/>
              </a:rPr>
              <a:t> in </a:t>
            </a:r>
            <a:r>
              <a:rPr lang="en-US" sz="2800" dirty="0" err="1" smtClean="0">
                <a:latin typeface="Calibri" pitchFamily="34" charset="0"/>
              </a:rPr>
              <a:t>cazul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unor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actiuni</a:t>
            </a:r>
            <a:r>
              <a:rPr lang="en-US" sz="2800" dirty="0" smtClean="0">
                <a:latin typeface="Calibri" pitchFamily="34" charset="0"/>
              </a:rPr>
              <a:t> in </a:t>
            </a:r>
            <a:r>
              <a:rPr lang="en-US" sz="2800" dirty="0" err="1" smtClean="0">
                <a:latin typeface="Calibri" pitchFamily="34" charset="0"/>
              </a:rPr>
              <a:t>instanta</a:t>
            </a:r>
            <a:r>
              <a:rPr lang="en-US" sz="2800" dirty="0" smtClean="0">
                <a:latin typeface="Calibri" pitchFamily="34" charset="0"/>
              </a:rPr>
              <a:t>;</a:t>
            </a:r>
          </a:p>
          <a:p>
            <a:pPr lvl="1">
              <a:buNone/>
            </a:pPr>
            <a:endParaRPr lang="en-US" sz="2800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US" sz="2800" dirty="0" err="1" smtClean="0">
                <a:latin typeface="Calibri" pitchFamily="34" charset="0"/>
              </a:rPr>
              <a:t>Cadru</a:t>
            </a:r>
            <a:r>
              <a:rPr lang="en-US" sz="2800" dirty="0" smtClean="0">
                <a:latin typeface="Calibri" pitchFamily="34" charset="0"/>
              </a:rPr>
              <a:t> regulator mai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flexibil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si mai bine </a:t>
            </a:r>
            <a:r>
              <a:rPr lang="en-US" sz="2800" dirty="0" err="1" smtClean="0">
                <a:latin typeface="Calibri" pitchFamily="34" charset="0"/>
              </a:rPr>
              <a:t>adaptat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cerintelor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pietei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stabilit</a:t>
            </a:r>
            <a:r>
              <a:rPr lang="en-US" sz="2800" dirty="0" smtClean="0">
                <a:latin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</a:rPr>
              <a:t>cei</a:t>
            </a:r>
            <a:r>
              <a:rPr lang="en-US" sz="2800" dirty="0" smtClean="0">
                <a:latin typeface="Calibri" pitchFamily="34" charset="0"/>
              </a:rPr>
              <a:t> din </a:t>
            </a:r>
            <a:r>
              <a:rPr lang="en-US" sz="2800" dirty="0" err="1" smtClean="0">
                <a:latin typeface="Calibri" pitchFamily="34" charset="0"/>
              </a:rPr>
              <a:t>industrie</a:t>
            </a:r>
            <a:r>
              <a:rPr lang="en-US" sz="2800" dirty="0" smtClean="0">
                <a:latin typeface="Calibri" pitchFamily="34" charset="0"/>
              </a:rPr>
              <a:t>;</a:t>
            </a:r>
          </a:p>
          <a:p>
            <a:pPr lvl="1">
              <a:buNone/>
            </a:pPr>
            <a:endParaRPr lang="en-US" sz="28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7318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Calibri" pitchFamily="34" charset="0"/>
              </a:rPr>
              <a:t>Autoreglementarea</a:t>
            </a:r>
            <a:r>
              <a:rPr lang="en-US" sz="4800" dirty="0" smtClean="0">
                <a:latin typeface="Calibri" pitchFamily="34" charset="0"/>
              </a:rPr>
              <a:t> = </a:t>
            </a:r>
            <a:r>
              <a:rPr lang="en-US" sz="4800" dirty="0" err="1" smtClean="0">
                <a:latin typeface="Calibri" pitchFamily="34" charset="0"/>
              </a:rPr>
              <a:t>Sistem</a:t>
            </a:r>
            <a:r>
              <a:rPr lang="en-US" sz="4800" dirty="0" smtClean="0">
                <a:latin typeface="Calibri" pitchFamily="34" charset="0"/>
              </a:rPr>
              <a:t> 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6783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770790488"/>
              </p:ext>
            </p:extLst>
          </p:nvPr>
        </p:nvGraphicFramePr>
        <p:xfrm>
          <a:off x="990600" y="14478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Calibri" pitchFamily="34" charset="0"/>
              </a:rPr>
              <a:t>Avantajele</a:t>
            </a:r>
            <a:r>
              <a:rPr lang="en-US" sz="4800" dirty="0" smtClean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autoreglementarii</a:t>
            </a:r>
            <a:r>
              <a:rPr lang="en-US" sz="4800" dirty="0">
                <a:latin typeface="Calibri" pitchFamily="34" charset="0"/>
              </a:rPr>
              <a:t/>
            </a:r>
            <a:br>
              <a:rPr lang="en-US" sz="4800" dirty="0">
                <a:latin typeface="Calibri" pitchFamily="34" charset="0"/>
              </a:rPr>
            </a:br>
            <a:endParaRPr lang="en-US" sz="4800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1441</Words>
  <Application>Microsoft Office PowerPoint</Application>
  <PresentationFormat>On-screen Show (4:3)</PresentationFormat>
  <Paragraphs>369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Despre mine</vt:lpstr>
      <vt:lpstr>    Despre</vt:lpstr>
      <vt:lpstr>Membrii pharma</vt:lpstr>
      <vt:lpstr>   Ce este                         ?</vt:lpstr>
      <vt:lpstr>CNA - RAC</vt:lpstr>
      <vt:lpstr>Ce este Autoreglementarea?</vt:lpstr>
      <vt:lpstr>Autoreglementarea = Sistem </vt:lpstr>
      <vt:lpstr>Avantajele autoreglementarii </vt:lpstr>
      <vt:lpstr>Slide 10</vt:lpstr>
      <vt:lpstr>Slide 11</vt:lpstr>
      <vt:lpstr>Slide 12</vt:lpstr>
      <vt:lpstr>Slide 13</vt:lpstr>
      <vt:lpstr>Codul de Practica in Publicitate </vt:lpstr>
      <vt:lpstr>Slide 15</vt:lpstr>
      <vt:lpstr>Slide 16</vt:lpstr>
      <vt:lpstr>Slide 17</vt:lpstr>
      <vt:lpstr>Slide 18</vt:lpstr>
      <vt:lpstr>Slide 19</vt:lpstr>
      <vt:lpstr>Inainte de difuzare/publicare</vt:lpstr>
      <vt:lpstr>Dupa difuzare / publicare</vt:lpstr>
      <vt:lpstr>Traseul sesizarilor</vt:lpstr>
      <vt:lpstr> Statistici </vt:lpstr>
      <vt:lpstr>Publicitatea OTC si suplimente in Codul RAC</vt:lpstr>
      <vt:lpstr>Exemple de sesizari de la public</vt:lpstr>
      <vt:lpstr>Slide 26</vt:lpstr>
      <vt:lpstr>Exemple sesizari intre concurenti</vt:lpstr>
      <vt:lpstr>Exemple de sesizari ONG/InfoCons</vt:lpstr>
      <vt:lpstr>Slide 29</vt:lpstr>
      <vt:lpstr>Publicitatea medicala in cifre</vt:lpstr>
      <vt:lpstr>Ani de glorie pt retailul farma</vt:lpstr>
      <vt:lpstr>Logica ne demonstreaza ca..</vt:lpstr>
      <vt:lpstr>Iata si dovada: </vt:lpstr>
      <vt:lpstr>Cazuri publicitate farmacii</vt:lpstr>
      <vt:lpstr>Rolul RAC</vt:lpstr>
      <vt:lpstr>DAR, cu toate eforturile si reglementarile ANMDM, CNA sau RAC…trebuie sa  punem punctul pe i:  ne lipseste ceva esential..</vt:lpstr>
      <vt:lpstr>Slide 37</vt:lpstr>
      <vt:lpstr>In loc de concluzie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Cantor, Sorin</dc:creator>
  <cp:lastModifiedBy>oana.cociasu</cp:lastModifiedBy>
  <cp:revision>110</cp:revision>
  <dcterms:created xsi:type="dcterms:W3CDTF">2006-08-16T00:00:00Z</dcterms:created>
  <dcterms:modified xsi:type="dcterms:W3CDTF">2014-06-04T22:48:45Z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